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1" r:id="rId2"/>
    <p:sldId id="263" r:id="rId3"/>
    <p:sldId id="262" r:id="rId4"/>
    <p:sldId id="260" r:id="rId5"/>
    <p:sldId id="258" r:id="rId6"/>
    <p:sldId id="257" r:id="rId7"/>
    <p:sldId id="259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77039" autoAdjust="0"/>
  </p:normalViewPr>
  <p:slideViewPr>
    <p:cSldViewPr>
      <p:cViewPr varScale="1">
        <p:scale>
          <a:sx n="66" d="100"/>
          <a:sy n="66" d="100"/>
        </p:scale>
        <p:origin x="-20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32B97-5256-4F4E-BCDC-CA2451036EB4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FE123-B71B-4BC1-B1D3-C95E908D54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данным первых результатов ОГЭ (без учета пересдач) 8 школ из 28 школ, входящих в</a:t>
            </a:r>
            <a:r>
              <a:rPr lang="ru-RU" baseline="0" dirty="0" smtClean="0"/>
              <a:t> проект «Школы эффективного роста», в 2016 и в 2017 годах показывают достижение всеми выпускниками 9х классов минимального порога по основным предметам – русскому языку и математике.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Большее число «2» учащиеся данных школ получили по математике.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FE123-B71B-4BC1-B1D3-C95E908D541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Все выпускники 8ми школ проекта ШЭР  достигли минимального порога по предметам по выбору.</a:t>
            </a:r>
          </a:p>
          <a:p>
            <a:endParaRPr lang="ru-RU" dirty="0" smtClean="0"/>
          </a:p>
          <a:p>
            <a:pPr marL="0" marR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Выпускники</a:t>
            </a:r>
            <a:r>
              <a:rPr lang="ru-RU" baseline="0" dirty="0" smtClean="0"/>
              <a:t> пяти школ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Нестеровский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р-н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МАОУ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Илюшинская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СОШ, </a:t>
            </a: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МАОУ Побединская СОШ, </a:t>
            </a:r>
            <a:r>
              <a:rPr lang="ru-RU" sz="1200" b="0" i="0" u="none" strike="noStrike" dirty="0" err="1" smtClean="0">
                <a:solidFill>
                  <a:srgbClr val="000000"/>
                </a:solidFill>
                <a:latin typeface="+mn-lt"/>
              </a:rPr>
              <a:t>Полесский</a:t>
            </a: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 МР</a:t>
            </a:r>
            <a:r>
              <a:rPr lang="ru-RU" sz="1200" b="0" i="0" u="none" strike="noStrike" baseline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МБОУ "Славянская ООШ«, </a:t>
            </a:r>
          </a:p>
          <a:p>
            <a:pPr marL="0" marR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Правдинский ГО</a:t>
            </a:r>
            <a:r>
              <a:rPr lang="ru-RU" sz="1200" b="0" i="0" u="none" strike="noStrike" baseline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МБОУ «Средняя школа  поселка Домново», </a:t>
            </a:r>
            <a:r>
              <a:rPr lang="ru-RU" sz="1200" b="0" i="0" u="none" strike="noStrike" dirty="0" err="1" smtClean="0">
                <a:solidFill>
                  <a:srgbClr val="000000"/>
                </a:solidFill>
                <a:latin typeface="+mn-lt"/>
              </a:rPr>
              <a:t>Славский</a:t>
            </a: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 ГО</a:t>
            </a:r>
            <a:r>
              <a:rPr lang="ru-RU" sz="1200" b="0" i="0" u="none" strike="noStrike" baseline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МБОУ "</a:t>
            </a:r>
            <a:r>
              <a:rPr lang="ru-RU" sz="1200" b="0" i="0" u="none" strike="noStrike" dirty="0" err="1" smtClean="0">
                <a:solidFill>
                  <a:srgbClr val="000000"/>
                </a:solidFill>
                <a:latin typeface="+mn-lt"/>
              </a:rPr>
              <a:t>Заповедненская</a:t>
            </a:r>
            <a:r>
              <a:rPr lang="ru-RU" sz="1200" b="0" i="0" u="none" strike="noStrike" dirty="0" smtClean="0">
                <a:solidFill>
                  <a:srgbClr val="000000"/>
                </a:solidFill>
                <a:latin typeface="+mn-lt"/>
              </a:rPr>
              <a:t> ООШ») не имеют двоек ни по одному предмету.</a:t>
            </a:r>
          </a:p>
          <a:p>
            <a:pPr rtl="0" eaLnBrk="1" fontAlgn="t" latinLnBrk="0" hangingPunct="1"/>
            <a:endParaRPr lang="ru-RU" sz="1200" b="0" i="0" u="none" strike="noStrike" dirty="0" smtClean="0">
              <a:solidFill>
                <a:srgbClr val="000000"/>
              </a:solidFill>
              <a:latin typeface="+mn-lt"/>
            </a:endParaRPr>
          </a:p>
          <a:p>
            <a:pPr rtl="0" eaLnBrk="1" fontAlgn="b" latinLnBrk="0" hangingPunct="1"/>
            <a:endParaRPr lang="ru-RU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FE123-B71B-4BC1-B1D3-C95E908D541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Требует особого внимания ситуация с учащимися получившими две и более двоек. Такие учащиеся есть в 11 школах проекта. По пять таких учащихся в СОШ 24 Калининграда и </a:t>
            </a:r>
            <a:r>
              <a:rPr lang="ru-RU" dirty="0" err="1" smtClean="0"/>
              <a:t>Луговской</a:t>
            </a:r>
            <a:r>
              <a:rPr lang="ru-RU" dirty="0" smtClean="0"/>
              <a:t> СОШ </a:t>
            </a:r>
            <a:r>
              <a:rPr lang="ru-RU" dirty="0" err="1" smtClean="0"/>
              <a:t>Гурьевского</a:t>
            </a:r>
            <a:r>
              <a:rPr lang="ru-RU" dirty="0" smtClean="0"/>
              <a:t> района.</a:t>
            </a:r>
            <a:r>
              <a:rPr lang="ru-RU" baseline="0" dirty="0" smtClean="0"/>
              <a:t> В </a:t>
            </a:r>
            <a:r>
              <a:rPr lang="ru-RU" baseline="0" dirty="0" err="1" smtClean="0"/>
              <a:t>Луговской</a:t>
            </a:r>
            <a:r>
              <a:rPr lang="ru-RU" baseline="0" dirty="0" smtClean="0"/>
              <a:t> СОШ один учащийся получил двойки по всем 4м предметам.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FE123-B71B-4BC1-B1D3-C95E908D541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 тех</a:t>
            </a:r>
            <a:r>
              <a:rPr lang="ru-RU" baseline="0" dirty="0" smtClean="0"/>
              <a:t> школ проекта, которые реализуют среднее общее образование, 14 школ показали преодоление минимума всеми выпускниками по базовым предметам. Учащиеся трех школ получили двойки по </a:t>
            </a:r>
            <a:r>
              <a:rPr lang="ru-RU" baseline="0" smtClean="0"/>
              <a:t>базовой математике.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FE123-B71B-4BC1-B1D3-C95E908D541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FE123-B71B-4BC1-B1D3-C95E908D541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54E46-55BC-402D-992A-FD05772DB6D7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D9D72-85E9-4677-B21A-47C8D45C9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Краткие итоги реализации проекта «Школы эффективного роста»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2016-2017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Преодоление всеми обучающимися минимального порога на ГИА</a:t>
            </a:r>
          </a:p>
          <a:p>
            <a:r>
              <a:rPr lang="ru-RU" dirty="0" smtClean="0"/>
              <a:t>Подтверждение планируемых оценок не менее чем 80% выпускников на ГИА</a:t>
            </a:r>
          </a:p>
          <a:p>
            <a:r>
              <a:rPr lang="ru-RU" dirty="0" smtClean="0"/>
              <a:t>Динамика результатов обучающихся</a:t>
            </a:r>
          </a:p>
          <a:p>
            <a:r>
              <a:rPr lang="ru-RU" dirty="0" smtClean="0"/>
              <a:t>Поддержка </a:t>
            </a:r>
            <a:r>
              <a:rPr lang="ru-RU" dirty="0" err="1" smtClean="0"/>
              <a:t>мотивированых</a:t>
            </a:r>
            <a:r>
              <a:rPr lang="ru-RU" dirty="0" smtClean="0"/>
              <a:t> обучающихся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/>
              <a:t>Проект поддержан в 2017 году в рамках ФЦПРО (759 тыс. </a:t>
            </a:r>
            <a:r>
              <a:rPr lang="ru-RU" dirty="0" err="1" smtClean="0"/>
              <a:t>руб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Заключены партнерские договоры между школами</a:t>
            </a:r>
          </a:p>
          <a:p>
            <a:r>
              <a:rPr lang="ru-RU" dirty="0" smtClean="0"/>
              <a:t>Проведена серия методических </a:t>
            </a:r>
            <a:r>
              <a:rPr lang="ru-RU" dirty="0" err="1" smtClean="0"/>
              <a:t>вебинаров</a:t>
            </a:r>
            <a:r>
              <a:rPr lang="ru-RU" dirty="0" smtClean="0"/>
              <a:t> для учителей математики и русского языка</a:t>
            </a:r>
          </a:p>
          <a:p>
            <a:r>
              <a:rPr lang="ru-RU" dirty="0" smtClean="0"/>
              <a:t> Проведен летний форум школ ШЭР 1-4 июля 2017 год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ШЭР: результаты по основным предметам по ОГЭ</a:t>
            </a:r>
            <a:br>
              <a:rPr lang="ru-RU" sz="2800" b="1" dirty="0" smtClean="0"/>
            </a:br>
            <a:r>
              <a:rPr lang="ru-RU" sz="2800" b="1" dirty="0" smtClean="0"/>
              <a:t>  в 2016 и 2017 годах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836717"/>
          <a:ext cx="8856984" cy="5784477"/>
        </p:xfrm>
        <a:graphic>
          <a:graphicData uri="http://schemas.openxmlformats.org/drawingml/2006/table">
            <a:tbl>
              <a:tblPr/>
              <a:tblGrid>
                <a:gridCol w="2009568"/>
                <a:gridCol w="1734848"/>
                <a:gridCol w="432048"/>
                <a:gridCol w="360040"/>
                <a:gridCol w="660183"/>
                <a:gridCol w="414207"/>
                <a:gridCol w="414207"/>
                <a:gridCol w="399517"/>
                <a:gridCol w="517024"/>
                <a:gridCol w="517024"/>
                <a:gridCol w="517024"/>
                <a:gridCol w="446522"/>
                <a:gridCol w="434772"/>
              </a:tblGrid>
              <a:tr h="12027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 9 классов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РУ_ОГЭ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МА_ОГЭ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Доля обучающихся,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«2»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Доля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обуч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"2" 2016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ср.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Балл 2017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ср. балл 2016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5154" marR="5154" marT="5154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Доля обучающихся,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«2» 2017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Доля обуч, "2" 2016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ср.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балл 2017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ср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балл 2016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Петровская СОШ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Луговская СОШ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3,13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3,25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28,95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3,13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«СОШ № 1» г. Гурьевска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4,19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8,51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3,25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п. Васильково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4,76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Низовская СОШ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22,22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Гвардейский район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СШ им. Д. Сидорова пос. Славинска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154" marR="5154" marT="5154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44,44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Гвардейский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ООШ пос.Красный Яр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Гусевский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МОУ Калининская СОШ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Городской округ «Город Калининград»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СОШ № 24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13,19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Городской округ «Город Калининград»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СОШ № 29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15,24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11,12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п. Тишино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8,33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Балтийский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№ 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Зеленоградский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ООШ п. Мельниково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Ладушкинский городской округ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МО «Ладушкинский городской округ»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10,26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3,08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Нестеровский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Илюшинская СОШ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Озерский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ООШ п. Ушаково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Правдинский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п. Домново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3,45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Полесский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"Славянская СОШ"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3,27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Светлогорский городской округ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"ООШ п. Приморье"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3,10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Славский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"Заповедненская ООШ"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Славский муниципальный 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"Прохладненская СОШ"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 СОШ № 5 г. Черняховска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10,61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3,35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«Доваторовская СОШ»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15,79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«Свободненская СОШ»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3,33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5,88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3,11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Балтийский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№ 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3,57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02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Нестеровский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«Побединская СОШ»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4,09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3,61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п. Южный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4,44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8,89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3,46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муниципальный район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СОШ п.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Корнево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3,82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154" marR="5154" marT="5154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11,76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3,24</a:t>
                      </a:r>
                    </a:p>
                  </a:txBody>
                  <a:tcPr marL="5154" marR="5154" marT="5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3,65</a:t>
                      </a:r>
                    </a:p>
                  </a:txBody>
                  <a:tcPr marL="5154" marR="5154" marT="5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346050"/>
          </a:xfrm>
        </p:spPr>
        <p:txBody>
          <a:bodyPr>
            <a:noAutofit/>
          </a:bodyPr>
          <a:lstStyle/>
          <a:p>
            <a:r>
              <a:rPr lang="ru-RU" sz="2800" dirty="0" smtClean="0"/>
              <a:t>ШЭР: Количество «2» по экзаменам по выбору в 2017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764708"/>
          <a:ext cx="8208910" cy="5916682"/>
        </p:xfrm>
        <a:graphic>
          <a:graphicData uri="http://schemas.openxmlformats.org/drawingml/2006/table">
            <a:tbl>
              <a:tblPr/>
              <a:tblGrid>
                <a:gridCol w="1515615"/>
                <a:gridCol w="3164905"/>
                <a:gridCol w="273222"/>
                <a:gridCol w="406896"/>
                <a:gridCol w="406896"/>
                <a:gridCol w="406896"/>
                <a:gridCol w="406896"/>
                <a:gridCol w="406896"/>
                <a:gridCol w="406896"/>
                <a:gridCol w="406896"/>
                <a:gridCol w="406896"/>
              </a:tblGrid>
              <a:tr h="28802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ИНФ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Ф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Город Калининград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СОШ № 24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Город Калининград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СОШ № 29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МР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"СОШ п.Корнево"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МР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"СОШ п.Тишино"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МР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"Южная СОШ"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Гвардейский ГО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"ОШ пос. Красный Яр"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2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Гвардейский ГО</a:t>
                      </a:r>
                    </a:p>
                  </a:txBody>
                  <a:tcPr marL="7543" marR="7543" marT="75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"СШ им. Д. Сидорова пос. Славинска"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543" marR="7543" marT="754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"СОШ № 1" г. Гурьевска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"СОШ п. Васильково"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Луговская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СОШ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Низовская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СОШ"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Петровская СОШ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Гусевский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МОУ Калининская СОШ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Зеленоградский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ООШ п.Мельниково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Нестеровский р-н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Илюшинская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СОШ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Нестеровский р-н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Побединская СОШ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Озерский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ООШ п. Ушаково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Полесский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МР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"Славянская ООШ"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Правдинский ГО</a:t>
                      </a:r>
                    </a:p>
                  </a:txBody>
                  <a:tcPr marL="7543" marR="7543" marT="7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«Средняя школа  поселка Домново»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Славский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Заповедненская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ООШ"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Славский ГО</a:t>
                      </a:r>
                    </a:p>
                  </a:txBody>
                  <a:tcPr marL="7543" marR="7543" marT="7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Прохладненская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СОШ"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ГО</a:t>
                      </a:r>
                    </a:p>
                  </a:txBody>
                  <a:tcPr marL="7543" marR="7543" marT="75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"СОШ № 5 им. И.Д. Черняховского"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ГО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Доваторовская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СОШ"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ГО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Свободненская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СОШ"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Балтийский МР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СОШ № 4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Балтийский МР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СОШ № 6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Светлогорский ГО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"ООШ п. Приморье"</a:t>
                      </a: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Школы проекта ШЭР, учащиеся которых при ГИА получили две и более двоек</a:t>
            </a:r>
            <a:endParaRPr lang="ru-RU" sz="1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836706"/>
          <a:ext cx="8424934" cy="5896201"/>
        </p:xfrm>
        <a:graphic>
          <a:graphicData uri="http://schemas.openxmlformats.org/drawingml/2006/table">
            <a:tbl>
              <a:tblPr/>
              <a:tblGrid>
                <a:gridCol w="481425"/>
                <a:gridCol w="1379217"/>
                <a:gridCol w="2342068"/>
                <a:gridCol w="624550"/>
                <a:gridCol w="692863"/>
                <a:gridCol w="731896"/>
                <a:gridCol w="624550"/>
                <a:gridCol w="624550"/>
                <a:gridCol w="923815"/>
              </a:tblGrid>
              <a:tr h="180302"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двойки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3 двойки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двойки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87"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по выбору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обяз.</a:t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по выб.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обяз.</a:t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2 по выб.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обяз.</a:t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по выб.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обяз.</a:t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по выб.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количество детей с 2ми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Город Калининград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СОШ № 24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Луговская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Город Калининград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СОШ № 29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МБОУ "Южная СОШ"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Низовская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Васильковская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пос. Тишино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Багратионовский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Корневская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Ладушкинский ГО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МО "Ладушкинский ГО"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СОШ № 5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Черняховский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МАОУ "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Свободненская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Петровская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Гурьевский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"СОШ №1"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Гвардейский р-н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ООШ Красный ЯР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Гусевский р-н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МОУ Калининская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Балтийский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№ 6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Зеленоградский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ООШ Мельниково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Нестеровский р-н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Илюшиснкая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Нестеровский р-н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Побединская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Озерский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ООШ Ушаково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Полесский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Славянская СОШ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Правдинский ГО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п. Домново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Светлогорский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"ООШ пю Приморье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Славский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 "Заповедненская ООШ"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Славский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"Прохладненская СОШ"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МАОУ "Доваторовская СОШ"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6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083" marR="7083" marT="70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Гвардейский р-н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"СШ им. Д. Сидорова пос. Славинска"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Балтийский МР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МБОУ СОШ № 4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83" marR="7083" marT="7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784976" cy="20203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ШЭР: результаты основных предметов по ЕГЭ  в 2016 и 2017 годах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548680"/>
          <a:ext cx="8784976" cy="60893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48325"/>
                <a:gridCol w="1555976"/>
                <a:gridCol w="444563"/>
                <a:gridCol w="425236"/>
                <a:gridCol w="427651"/>
                <a:gridCol w="454228"/>
                <a:gridCol w="463894"/>
                <a:gridCol w="463894"/>
                <a:gridCol w="338255"/>
                <a:gridCol w="338255"/>
                <a:gridCol w="338255"/>
                <a:gridCol w="338255"/>
                <a:gridCol w="338255"/>
                <a:gridCol w="338255"/>
                <a:gridCol w="338255"/>
                <a:gridCol w="333424"/>
              </a:tblGrid>
              <a:tr h="15518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/>
                        <a:t>РУ-ЕГЭ, доля учащихся, получивших: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/>
                        <a:t>МА_Б_ЕГЭРУ-ЕГЭ, доля учащихся, получивших: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334" marR="6334" marT="633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от 0 до 23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от 0 до 23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от 24 до 80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от 24 до 80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от 81 до 100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/>
                        <a:t>от 81 до 100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"2"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"2"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"3"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"3"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"4"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"4"</a:t>
                      </a:r>
                      <a:br>
                        <a:rPr lang="ru-RU" sz="900" u="none" strike="noStrike"/>
                      </a:br>
                      <a:r>
                        <a:rPr lang="ru-RU" sz="900" u="none" strike="noStrike"/>
                        <a:t>2017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"5"</a:t>
                      </a:r>
                      <a:br>
                        <a:rPr lang="ru-RU" sz="900" u="none" strike="noStrike" dirty="0"/>
                      </a:br>
                      <a:r>
                        <a:rPr lang="ru-RU" sz="900" u="none" strike="noStrike" dirty="0"/>
                        <a:t>2016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"5"</a:t>
                      </a:r>
                      <a:br>
                        <a:rPr lang="ru-RU" sz="900" u="none" strike="noStrike"/>
                      </a:br>
                      <a:r>
                        <a:rPr lang="ru-RU" sz="900" u="none" strike="noStrike"/>
                        <a:t>2017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Гурьевский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Петровская СОШ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Гурьевский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Луговская СОШ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Гурьевский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«СОШ № 1» г. Гурьевска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90,91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9,09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18,18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36,36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26,67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45,45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Гурьевский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МБОУ СОШ п. Васильково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73,68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82,35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26,32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17,65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10,53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18,75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26,32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37,5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63,15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43,75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Гурьевский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Низовская СОШ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03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Гвардейский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СШ им. Д. Сидорова пос. Славинска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Гвардейский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ООШ пос.Красный Яр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Гусевский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МОУ Калининская СОШ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Городской округ «Город Калининград»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МАОУ СОШ № 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93,1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6,9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14,81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70,37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14,81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Городской округ «Город Калининград»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МАОУ СОШ № 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2,38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88,1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95,65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9,52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4,35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2,38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14,29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17,39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60,87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33,33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21,74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2808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Багратионовский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МБОУ СОШ п. Тишино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16,67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44,44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22,22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Балтийский муниципальный район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МБОУ СОШ № 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92,86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88,24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7,14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11,76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5,26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21,43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21,05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64,29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47,37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14,29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26,32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Зеленоградский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МАОУ ООШ п. Мельниково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03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Ладушкинский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СОШ МО «Ладушкинский городской округ»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92,86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7,14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28,57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87,5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28,57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42,86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Нестеровский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МАОУ Илюшинская СОШ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71,43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87,5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28,57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57,14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42,86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Озерский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ООШ п. Ушаково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Правдинский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СОШ п. Домново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22,22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44,44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66,67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Полесский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"Славянская СОШ"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Светлогорский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"ООШ п. Приморье"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Славский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"Заповедненская ООШ"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Славский муниципальный 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"Прохладненская СОШ"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Черняховский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МАОУ  СОШ № 5 г. Черняховска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87,1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85,71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12,9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14,29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7,14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35,48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39,29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51,63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53,57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Черняховский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МАОУ «Доваторовская СОШ»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19,67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Черняховский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МАОУ «Свободненская СОШ»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63,64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18,18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66,67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18,18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Балтийский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СОШ № 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95,45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4,55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18,18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4,55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54,55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31,82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27,27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63,63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15518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Нестеровский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МАОУ «Побединская СОШ»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63,64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36,36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45,45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45,45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2808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Багратионовский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/>
                        <a:t>МБОУ СОШ п. Южный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78,57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21,43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53,33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42,86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33,33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57,14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  <a:tr h="28087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 err="1"/>
                        <a:t>Багратионовский</a:t>
                      </a:r>
                      <a:r>
                        <a:rPr lang="ru-RU" sz="900" u="none" strike="noStrike" dirty="0"/>
                        <a:t> муниципальный район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/>
                        <a:t>МБОУ СОШ п. </a:t>
                      </a:r>
                      <a:r>
                        <a:rPr lang="ru-RU" sz="900" u="none" strike="noStrike" dirty="0" err="1"/>
                        <a:t>Корнево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14,29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/>
                        <a:t>57,14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28,57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/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34" marR="6334" marT="6334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на 2017-2018 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3877891"/>
          </a:xfrm>
        </p:spPr>
        <p:txBody>
          <a:bodyPr/>
          <a:lstStyle/>
          <a:p>
            <a:r>
              <a:rPr lang="ru-RU" dirty="0" smtClean="0"/>
              <a:t>Ассоциация ШЭР для развития процедур независимой оценки качества образования</a:t>
            </a:r>
          </a:p>
          <a:p>
            <a:r>
              <a:rPr lang="ru-RU" dirty="0" smtClean="0"/>
              <a:t>Приобретение программных продуктов для школ</a:t>
            </a:r>
          </a:p>
          <a:p>
            <a:r>
              <a:rPr lang="ru-RU" dirty="0" smtClean="0"/>
              <a:t>Проект с Московскими школами</a:t>
            </a:r>
          </a:p>
          <a:p>
            <a:r>
              <a:rPr lang="ru-RU" dirty="0" smtClean="0"/>
              <a:t>Дистанционная методическая поддержка учителей и обучающихся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1956</Words>
  <Application>Microsoft Office PowerPoint</Application>
  <PresentationFormat>Экран (4:3)</PresentationFormat>
  <Paragraphs>1240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Краткие итоги реализации проекта «Школы эффективного роста»</vt:lpstr>
      <vt:lpstr>Цели проекта</vt:lpstr>
      <vt:lpstr>Слайд 3</vt:lpstr>
      <vt:lpstr>ШЭР: результаты по основным предметам по ОГЭ   в 2016 и 2017 годах</vt:lpstr>
      <vt:lpstr>ШЭР: Количество «2» по экзаменам по выбору в 2017</vt:lpstr>
      <vt:lpstr>Школы проекта ШЭР, учащиеся которых при ГИА получили две и более двоек</vt:lpstr>
      <vt:lpstr>ШЭР: результаты основных предметов по ЕГЭ  в 2016 и 2017 годах</vt:lpstr>
      <vt:lpstr>Планы на 2017-2018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zorkina</dc:creator>
  <cp:lastModifiedBy>e.golubeva</cp:lastModifiedBy>
  <cp:revision>21</cp:revision>
  <dcterms:created xsi:type="dcterms:W3CDTF">2017-06-29T08:25:58Z</dcterms:created>
  <dcterms:modified xsi:type="dcterms:W3CDTF">2017-08-25T08:00:18Z</dcterms:modified>
</cp:coreProperties>
</file>