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7" r:id="rId1"/>
  </p:sldMasterIdLst>
  <p:sldIdLst>
    <p:sldId id="261" r:id="rId2"/>
    <p:sldId id="278" r:id="rId3"/>
    <p:sldId id="280" r:id="rId4"/>
    <p:sldId id="279" r:id="rId5"/>
    <p:sldId id="274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новалова Екатерина Юрьевна" initials="КЕЮ" lastIdx="2" clrIdx="0">
    <p:extLst>
      <p:ext uri="{19B8F6BF-5375-455C-9EA6-DF929625EA0E}">
        <p15:presenceInfo xmlns:p15="http://schemas.microsoft.com/office/powerpoint/2012/main" userId="S-1-5-21-2379912359-287656064-3857093360-19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86957279501843"/>
          <c:y val="0"/>
          <c:w val="0.69661010426382208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5"/>
            <c:spPr>
              <a:gradFill rotWithShape="1">
                <a:gsLst>
                  <a:gs pos="0">
                    <a:schemeClr val="accent1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1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1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63C-43B0-9E14-35AB68966FA7}"/>
              </c:ext>
            </c:extLst>
          </c:dPt>
          <c:dPt>
            <c:idx val="1"/>
            <c:bubble3D val="0"/>
            <c:explosion val="35"/>
            <c:spPr>
              <a:gradFill rotWithShape="1">
                <a:gsLst>
                  <a:gs pos="0">
                    <a:schemeClr val="accent2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2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2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BDD-4471-9209-F4AF1002E84D}"/>
              </c:ext>
            </c:extLst>
          </c:dPt>
          <c:dPt>
            <c:idx val="2"/>
            <c:bubble3D val="0"/>
            <c:explosion val="20"/>
            <c:spPr>
              <a:gradFill rotWithShape="1">
                <a:gsLst>
                  <a:gs pos="0">
                    <a:schemeClr val="accent3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3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3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BDD-4471-9209-F4AF1002E84D}"/>
              </c:ext>
            </c:extLst>
          </c:dPt>
          <c:dPt>
            <c:idx val="3"/>
            <c:bubble3D val="0"/>
            <c:explosion val="11"/>
            <c:spPr>
              <a:gradFill rotWithShape="1">
                <a:gsLst>
                  <a:gs pos="0">
                    <a:schemeClr val="accent4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4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4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63C-43B0-9E14-35AB68966FA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5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5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F63C-43B0-9E14-35AB68966FA7}"/>
              </c:ext>
            </c:extLst>
          </c:dPt>
          <c:dPt>
            <c:idx val="5"/>
            <c:bubble3D val="0"/>
            <c:explosion val="10"/>
            <c:spPr>
              <a:gradFill rotWithShape="1">
                <a:gsLst>
                  <a:gs pos="0">
                    <a:schemeClr val="accent6"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6"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6"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5BDD-4471-9209-F4AF1002E8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1">
                      <a:lumMod val="60000"/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1">
                      <a:lumMod val="60000"/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5BDD-4471-9209-F4AF1002E84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2">
                      <a:lumMod val="60000"/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2">
                      <a:lumMod val="60000"/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5BDD-4471-9209-F4AF1002E84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3">
                      <a:lumMod val="60000"/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3">
                      <a:lumMod val="60000"/>
                      <a:shade val="72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5BDD-4471-9209-F4AF1002E84D}"/>
              </c:ext>
            </c:extLst>
          </c:dPt>
          <c:dLbls>
            <c:dLbl>
              <c:idx val="0"/>
              <c:layout>
                <c:manualLayout>
                  <c:x val="-1.2358198190273333E-2"/>
                  <c:y val="-0.1682439815931810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2F87361-55D7-4446-AC18-2CC09A4BA589}" type="CATEGORYNAME">
                      <a: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155 800</a:t>
                    </a:r>
                    <a:r>
                      <a: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FC76E472-8591-4E62-8653-FDFCD22488AE}" type="PERCENTAGE">
                      <a: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xfrm>
                  <a:off x="8230917" y="876767"/>
                  <a:ext cx="1918661" cy="1144182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69769"/>
                        <a:gd name="adj2" fmla="val 114187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670233050357529"/>
                      <c:h val="0.189470211955953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3C-43B0-9E14-35AB68966FA7}"/>
                </c:ext>
              </c:extLst>
            </c:dLbl>
            <c:dLbl>
              <c:idx val="1"/>
              <c:layout>
                <c:manualLayout>
                  <c:x val="4.5841227902787496E-2"/>
                  <c:y val="-1.358669508046980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CE72764-9BFA-46A2-BF64-D65553BABE9A}" type="CATEGORYNAME">
                      <a:rPr lang="ru-RU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2D76EEFF-540C-4B75-AF23-8C2756B16815}" type="VALUE">
                      <a:rPr lang="ru-RU" baseline="0" smtClean="0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48626"/>
                        <a:gd name="adj2" fmla="val -105207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BDD-4471-9209-F4AF1002E84D}"/>
                </c:ext>
              </c:extLst>
            </c:dLbl>
            <c:dLbl>
              <c:idx val="2"/>
              <c:layout>
                <c:manualLayout>
                  <c:x val="-1.3543855401685716E-2"/>
                  <c:y val="0.1828610054664390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BE7CEBB-1598-4955-A7F5-35FF9CB1AC89}" type="CATEGORYNAME"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D9B0C551-4BAF-4F03-A025-DF6C5B645759}" type="VALUE">
                      <a:rPr lang="ru-RU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xfrm>
                  <a:off x="25400" y="4852247"/>
                  <a:ext cx="2488152" cy="989479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70520"/>
                        <a:gd name="adj2" fmla="val -181602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211879938429531"/>
                      <c:h val="0.16385225065240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BDD-4471-9209-F4AF1002E84D}"/>
                </c:ext>
              </c:extLst>
            </c:dLbl>
            <c:dLbl>
              <c:idx val="3"/>
              <c:layout>
                <c:manualLayout>
                  <c:x val="-7.2032096653590144E-2"/>
                  <c:y val="-8.745375153443982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BCB9012-4460-47E2-9D88-071A242E8EBA}" type="CATEGORYNAME">
                      <a:rPr lang="ru-RU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25B3D252-7181-4A84-85DE-BEE9DC653A20}" type="VALUE">
                      <a:rPr lang="ru-RU" baseline="0" smtClean="0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xfrm>
                  <a:off x="0" y="3104327"/>
                  <a:ext cx="2236257" cy="1368176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75378"/>
                        <a:gd name="adj2" fmla="val -48698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030566592248256"/>
                      <c:h val="0.15926478704799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3C-43B0-9E14-35AB68966FA7}"/>
                </c:ext>
              </c:extLst>
            </c:dLbl>
            <c:dLbl>
              <c:idx val="4"/>
              <c:layout>
                <c:manualLayout>
                  <c:x val="-3.5345778355875469E-2"/>
                  <c:y val="-9.057413093124201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FD6DCFA-9BAA-44E8-8A06-06F45E4FC772}" type="CATEGORYNAME">
                      <a:rPr lang="ru-RU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3BDB220E-C0C7-4A33-89AC-4E6414C544A7}" type="VALUE">
                      <a:rPr lang="ru-RU" baseline="0" smtClean="0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baseline="0" dirty="0" smtClean="0"/>
                      <a:t>
</a:t>
                    </a:r>
                  </a:p>
                </c:rich>
              </c:tx>
              <c:spPr>
                <a:xfrm>
                  <a:off x="0" y="1329493"/>
                  <a:ext cx="2333179" cy="1051416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82619"/>
                        <a:gd name="adj2" fmla="val 53704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703858939828123"/>
                      <c:h val="0.174108675345252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63C-43B0-9E14-35AB68966FA7}"/>
                </c:ext>
              </c:extLst>
            </c:dLbl>
            <c:dLbl>
              <c:idx val="5"/>
              <c:layout>
                <c:manualLayout>
                  <c:x val="2.703750825753241E-2"/>
                  <c:y val="-0.1024454318551146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AFBDBE4-564A-4673-B8F7-D657E689637B}" type="CATEGORYNAME">
                      <a:rPr lang="ru-RU" smtClean="0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E9D0BDBF-9E20-41F2-B5A3-E168860C4441}" type="VALUE">
                      <a:rPr lang="ru-RU" baseline="0" smtClean="0"/>
                      <a:pPr>
                        <a:defRPr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xfrm>
                  <a:off x="1244811" y="163839"/>
                  <a:ext cx="2666142" cy="900578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82550" h="127000"/>
                  <a:bevelB w="31750" h="101600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51718"/>
                        <a:gd name="adj2" fmla="val 140890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943867117646835"/>
                      <c:h val="0.149130902262997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BDD-4471-9209-F4AF1002E84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90EFDDA-F95D-45E8-8AF1-AF66D2AB662A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985F6E92-C19F-467E-80DB-34A0E88C0210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,00
</a:t>
                    </a:r>
                    <a:fld id="{45508EF6-A55C-4F04-A0A7-626B41679EA8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BDD-4471-9209-F4AF1002E84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7667BE94-B4BC-4301-8AF7-0BEA463F0706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C39C34BA-28C8-4456-91BF-1FC78B69FA8F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,00
</a:t>
                    </a:r>
                    <a:fld id="{5FA1CCF2-FE72-41CC-A009-B195AF5A8E97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BDD-4471-9209-F4AF1002E84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D0A8F30-62C9-4BAC-942A-253FC060DD8B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
</a:t>
                    </a:r>
                    <a:fld id="{6F42ADD1-1E8E-4B5C-AB57-1B5C59B0FA88}" type="VALUE">
                      <a:rPr lang="ru-RU"/>
                      <a:pPr/>
                      <a:t>[ЗНАЧЕНИЕ]</a:t>
                    </a:fld>
                    <a:r>
                      <a:rPr lang="ru-RU"/>
                      <a:t>,00
</a:t>
                    </a:r>
                    <a:fld id="{82949C6A-1D8D-4D0C-929B-D4740B8EB5B5}" type="PERCENTAGE">
                      <a:rPr lang="ru-RU"/>
                      <a:pPr/>
                      <a:t>[ПРОЦЕНТ]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BDD-4471-9209-F4AF1002E84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127000"/>
                <a:bevelB w="31750" h="101600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Упрощен. система налогообложения</c:v>
                </c:pt>
                <c:pt idx="2">
                  <c:v>Патентная система налогообложения</c:v>
                </c:pt>
                <c:pt idx="3">
                  <c:v>Налог на имущество физ. лиц</c:v>
                </c:pt>
                <c:pt idx="4">
                  <c:v>Налог на имущество организаций</c:v>
                </c:pt>
                <c:pt idx="5">
                  <c:v>Земельный налог с организаций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155800</c:v>
                </c:pt>
                <c:pt idx="1">
                  <c:v>54660</c:v>
                </c:pt>
                <c:pt idx="2">
                  <c:v>16600</c:v>
                </c:pt>
                <c:pt idx="3">
                  <c:v>22180</c:v>
                </c:pt>
                <c:pt idx="4">
                  <c:v>29050</c:v>
                </c:pt>
                <c:pt idx="5">
                  <c:v>53900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C-43B0-9E14-35AB68966FA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145412593233193"/>
          <c:y val="0.11474541636321212"/>
          <c:w val="0.59854587406766813"/>
          <c:h val="0.8840434315072924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5000">
                  <a:schemeClr val="accent1">
                    <a:lumMod val="91000"/>
                    <a:lumOff val="9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93512439785284E-2"/>
                  <c:y val="-1.686912682868193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16 188,00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7B6-4875-A854-CB161531ED26}"/>
                </c:ext>
              </c:extLst>
            </c:dLbl>
            <c:dLbl>
              <c:idx val="1"/>
              <c:layout>
                <c:manualLayout>
                  <c:x val="3.010963847643397E-2"/>
                  <c:y val="7.2563937579096186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201 823,17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7B6-4875-A854-CB161531ED26}"/>
                </c:ext>
              </c:extLst>
            </c:dLbl>
            <c:dLbl>
              <c:idx val="2"/>
              <c:layout>
                <c:manualLayout>
                  <c:x val="-9.1486978447626557E-2"/>
                  <c:y val="8.28991281721312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494</a:t>
                    </a:r>
                    <a:r>
                      <a:rPr lang="en-US" baseline="0" dirty="0" smtClean="0"/>
                      <a:t> 182</a:t>
                    </a:r>
                    <a:r>
                      <a:rPr lang="en-US" dirty="0" smtClean="0"/>
                      <a:t>,33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7B6-4875-A854-CB161531ED2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Иные межбюджетные трансферты</c:v>
                </c:pt>
                <c:pt idx="1">
                  <c:v>Субвенции</c:v>
                </c:pt>
                <c:pt idx="2">
                  <c:v>Субсидии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16188</c:v>
                </c:pt>
                <c:pt idx="1">
                  <c:v>201823.2</c:v>
                </c:pt>
                <c:pt idx="2">
                  <c:v>494182.33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4032-B1FD-9D71D9AC51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8814848"/>
        <c:axId val="2018814432"/>
        <c:axId val="0"/>
      </c:bar3DChart>
      <c:catAx>
        <c:axId val="2018814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18814432"/>
        <c:crosses val="autoZero"/>
        <c:auto val="1"/>
        <c:lblAlgn val="ctr"/>
        <c:lblOffset val="100"/>
        <c:noMultiLvlLbl val="0"/>
      </c:catAx>
      <c:valAx>
        <c:axId val="20188144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201881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8T14:30:57.15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0-12-08T14:31:00.107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8T14:30:57.15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0-12-08T14:31:00.107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0.83284</cdr:x>
      <cdr:y>0.01155</cdr:y>
    </cdr:from>
    <cdr:to>
      <cdr:x>0.93804</cdr:x>
      <cdr:y>0.06252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8558737" y="71787"/>
          <a:ext cx="1081096" cy="3168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1.7677E-7</cdr:y>
    </cdr:from>
    <cdr:to>
      <cdr:x>0.32615</cdr:x>
      <cdr:y>0.06529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0" y="1"/>
          <a:ext cx="357673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 i="1" dirty="0"/>
        </a:p>
      </cdr:txBody>
    </cdr:sp>
  </cdr:relSizeAnchor>
  <cdr:relSizeAnchor xmlns:cdr="http://schemas.openxmlformats.org/drawingml/2006/chartDrawing">
    <cdr:from>
      <cdr:x>0</cdr:x>
      <cdr:y>0.05663</cdr:y>
    </cdr:from>
    <cdr:to>
      <cdr:x>0.24352</cdr:x>
      <cdr:y>0.46522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0" y="320350"/>
          <a:ext cx="2670565" cy="2311437"/>
        </a:xfrm>
        <a:prstGeom xmlns:a="http://schemas.openxmlformats.org/drawingml/2006/main" prst="roundRect">
          <a:avLst/>
        </a:prstGeom>
        <a:gradFill xmlns:a="http://schemas.openxmlformats.org/drawingml/2006/main">
          <a:gsLst>
            <a:gs pos="35000">
              <a:schemeClr val="accent1">
                <a:lumMod val="20000"/>
                <a:lumOff val="80000"/>
              </a:schemeClr>
            </a:gs>
            <a:gs pos="20000">
              <a:schemeClr val="bg1">
                <a:lumMod val="95000"/>
              </a:schemeClr>
            </a:gs>
            <a:gs pos="52000">
              <a:schemeClr val="bg2">
                <a:lumMod val="40000"/>
                <a:lumOff val="60000"/>
              </a:schemeClr>
            </a:gs>
            <a:gs pos="75000">
              <a:schemeClr val="tx2">
                <a:lumMod val="20000"/>
                <a:lumOff val="80000"/>
              </a:schemeClr>
            </a:gs>
            <a:gs pos="90000">
              <a:schemeClr val="bg2">
                <a:lumMod val="40000"/>
                <a:lumOff val="60000"/>
              </a:schemeClr>
            </a:gs>
          </a:gsLst>
          <a:lin ang="5400000" scaled="1"/>
        </a:gra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Итого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800" b="1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безвозмездные поступления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8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noProof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712</a:t>
          </a:r>
          <a:r>
            <a:rPr kumimoji="0" lang="ru-RU" sz="3200" b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 194</a:t>
          </a:r>
          <a:endParaRPr kumimoji="0" lang="ru-RU" sz="3200" b="1" u="none" strike="noStrike" kern="0" cap="none" spc="0" normalizeH="0" baseline="0" noProof="0" dirty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1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621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89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7952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374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505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998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511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9475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3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856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777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262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5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3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190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2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289" y="775355"/>
            <a:ext cx="6655160" cy="6645557"/>
          </a:xfrm>
          <a:prstGeom prst="rect">
            <a:avLst/>
          </a:prstGeom>
        </p:spPr>
      </p:pic>
      <p:pic>
        <p:nvPicPr>
          <p:cNvPr id="6" name="Рисунок 5" descr="unknow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3" y="775355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3860" y="2716600"/>
            <a:ext cx="498886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</a:p>
          <a:p>
            <a:r>
              <a:rPr lang="ru-RU" sz="66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860" y="5003986"/>
            <a:ext cx="70085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Светлогорского городского </a:t>
            </a:r>
          </a:p>
          <a:p>
            <a:r>
              <a:rPr lang="ru-RU" sz="3600" dirty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круга на </a:t>
            </a:r>
            <a:r>
              <a:rPr lang="ru-RU" sz="3600" b="1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3600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плановый период</a:t>
            </a:r>
          </a:p>
          <a:p>
            <a:r>
              <a:rPr lang="ru-RU" sz="3600" b="1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3600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3600" dirty="0" smtClean="0">
                <a:ln w="9525" cap="sq">
                  <a:solidFill>
                    <a:schemeClr val="accent1">
                      <a:shade val="60000"/>
                    </a:schemeClr>
                  </a:solidFill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</a:t>
            </a:r>
            <a:endParaRPr lang="ru-RU" sz="3600" dirty="0">
              <a:ln w="9525" cap="sq">
                <a:solidFill>
                  <a:schemeClr val="accent1">
                    <a:shade val="60000"/>
                  </a:schemeClr>
                </a:solidFill>
                <a:miter lim="800000"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2413" y="50061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88941" y="823779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18 465,53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15 617,11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8575" y="850751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87" y="1836354"/>
            <a:ext cx="2306375" cy="153833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4318635" y="2230157"/>
            <a:ext cx="7310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людей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водных объектах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8 250,96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27" y="5179108"/>
            <a:ext cx="2628082" cy="14781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extBox 23"/>
          <p:cNvSpPr txBox="1"/>
          <p:nvPr/>
        </p:nvSpPr>
        <p:spPr>
          <a:xfrm>
            <a:off x="5084041" y="5289749"/>
            <a:ext cx="68239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технического обслуживания 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оборудования системы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2 331,6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" y="3442022"/>
            <a:ext cx="2705079" cy="17593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/>
          <p:cNvSpPr txBox="1"/>
          <p:nvPr/>
        </p:nvSpPr>
        <p:spPr>
          <a:xfrm>
            <a:off x="2807825" y="3852286"/>
            <a:ext cx="870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мер пожарной безопасности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округа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2 382,70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462320" y="370849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безопасности жизнедеятельности населения»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50679" y="505509"/>
            <a:ext cx="629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79913" y="809625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4792" y="843343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20270" y="381661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туризма»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5" y="2255419"/>
            <a:ext cx="6209841" cy="3260164"/>
          </a:xfrm>
          <a:prstGeom prst="rect">
            <a:avLst/>
          </a:prstGeom>
          <a:effectLst>
            <a:glow rad="279400">
              <a:schemeClr val="bg2">
                <a:lumMod val="40000"/>
                <a:lumOff val="60000"/>
                <a:alpha val="70000"/>
              </a:schemeClr>
            </a:glow>
            <a:softEdge rad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75" y="1908975"/>
            <a:ext cx="5270736" cy="3953052"/>
          </a:xfrm>
          <a:prstGeom prst="rect">
            <a:avLst/>
          </a:prstGeom>
          <a:effectLst>
            <a:glow rad="279400">
              <a:schemeClr val="bg2">
                <a:lumMod val="40000"/>
                <a:lumOff val="60000"/>
                <a:alpha val="70000"/>
              </a:schemeClr>
            </a:glow>
            <a:softEdge rad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84" y="3994441"/>
            <a:ext cx="2798156" cy="2774300"/>
          </a:xfrm>
          <a:prstGeom prst="rect">
            <a:avLst/>
          </a:prstGeom>
          <a:effectLst>
            <a:glow rad="88900">
              <a:schemeClr val="bg2">
                <a:lumMod val="60000"/>
                <a:lumOff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43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32" y="1973106"/>
            <a:ext cx="3327266" cy="2636375"/>
          </a:xfrm>
          <a:prstGeom prst="rect">
            <a:avLst/>
          </a:prstGeom>
          <a:ln>
            <a:noFill/>
          </a:ln>
          <a:effectLst>
            <a:glow rad="215900">
              <a:schemeClr val="accent1">
                <a:alpha val="12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39793" y="48645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97310" y="790575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42 558,64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22 629,69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22 629,69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2" y="1973106"/>
            <a:ext cx="5540255" cy="3698120"/>
          </a:xfrm>
          <a:prstGeom prst="rect">
            <a:avLst/>
          </a:prstGeom>
          <a:ln>
            <a:noFill/>
          </a:ln>
          <a:effectLst>
            <a:glow rad="215900">
              <a:schemeClr val="accent1">
                <a:alpha val="12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217818" y="855791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0528" y="4609481"/>
            <a:ext cx="5369668" cy="707886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67000"/>
                </a:schemeClr>
              </a:gs>
              <a:gs pos="38000">
                <a:schemeClr val="bg2">
                  <a:lumMod val="60000"/>
                  <a:lumOff val="40000"/>
                </a:schemeClr>
              </a:gs>
              <a:gs pos="78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glow rad="762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Финансовое обеспечение деятельности учреждения</a:t>
            </a:r>
            <a:r>
              <a:rPr lang="en-US" sz="2000" b="1" dirty="0">
                <a:latin typeface="Book Antiqua" panose="02040602050305030304" pitchFamily="18" charset="0"/>
              </a:rPr>
              <a:t> </a:t>
            </a:r>
            <a:r>
              <a:rPr lang="ru-RU" sz="2000" b="1" dirty="0">
                <a:latin typeface="Book Antiqua" panose="02040602050305030304" pitchFamily="18" charset="0"/>
              </a:rPr>
              <a:t>в области строительства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704212" y="379950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«Ремонт автомобильных дорог»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8492" y="5803740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28 692,00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08125" y="5449797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13 866,70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39793" y="48645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74798" y="809624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13 096,46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7 543,55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8 043,55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032948" y="374327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МП  «Повышение безопасности дорожного движения»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39906" y="853437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74" y="790575"/>
            <a:ext cx="4504644" cy="6067425"/>
          </a:xfrm>
          <a:prstGeom prst="rect">
            <a:avLst/>
          </a:prstGeom>
          <a:effectLst>
            <a:glow rad="50800">
              <a:schemeClr val="bg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4910462"/>
            <a:ext cx="1856182" cy="185618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22" name="TextBox 21"/>
          <p:cNvSpPr txBox="1"/>
          <p:nvPr/>
        </p:nvSpPr>
        <p:spPr>
          <a:xfrm>
            <a:off x="2934960" y="2669873"/>
            <a:ext cx="720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дорожного покрытия –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1 124,4 тыс. рублей</a:t>
            </a:r>
            <a:endParaRPr lang="ru-RU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34960" y="3570494"/>
            <a:ext cx="865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новых дорожных ограждений –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781,3 тыс. рублей</a:t>
            </a:r>
            <a:endParaRPr lang="ru-RU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6289" y="4517202"/>
            <a:ext cx="726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дорожных знаков  –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2 435,8 тыс. рублей</a:t>
            </a:r>
            <a:endParaRPr lang="ru-RU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5772" y="5431866"/>
            <a:ext cx="572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элементов улично-дорожной сети –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429,0 тыс. рублей</a:t>
            </a:r>
            <a:endParaRPr lang="ru-RU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2413" y="5217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94595" y="802837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181 428,12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95 043,96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93 631,46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3895" y="852739"/>
            <a:ext cx="122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47" y="2514935"/>
            <a:ext cx="1876402" cy="1807683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  <a:softEdge rad="254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" y="2514935"/>
            <a:ext cx="2610816" cy="1807683"/>
          </a:xfrm>
          <a:prstGeom prst="rect">
            <a:avLst/>
          </a:prstGeom>
          <a:effectLst>
            <a:glow rad="127000">
              <a:schemeClr val="accent1">
                <a:alpha val="40000"/>
              </a:schemeClr>
            </a:glow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31" y="2520466"/>
            <a:ext cx="2402016" cy="1802152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  <a:softEdge rad="63500"/>
          </a:effectLst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200806" y="4997298"/>
            <a:ext cx="2593789" cy="1367463"/>
          </a:xfrm>
          <a:prstGeom prst="wedgeRoundRectCallout">
            <a:avLst>
              <a:gd name="adj1" fmla="val -4412"/>
              <a:gd name="adj2" fmla="val -1017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3 092,8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1 945,0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1 945,0</a:t>
            </a:r>
            <a:endParaRPr lang="ru-RU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3115028" y="4993161"/>
            <a:ext cx="2770286" cy="1367463"/>
          </a:xfrm>
          <a:prstGeom prst="wedgeRoundRectCallout">
            <a:avLst>
              <a:gd name="adj1" fmla="val 8787"/>
              <a:gd name="adj2" fmla="val -102384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11 036,8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11 036,8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11 036,8</a:t>
            </a:r>
            <a:endParaRPr lang="ru-RU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6205747" y="4993161"/>
            <a:ext cx="2593789" cy="1371600"/>
          </a:xfrm>
          <a:prstGeom prst="wedgeRoundRectCallout">
            <a:avLst>
              <a:gd name="adj1" fmla="val 43694"/>
              <a:gd name="adj2" fmla="val -97324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– 61 773,86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2024 -  4 434,40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2025 -  4 434,40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734810" y="376962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«Благоустройство территории»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38298" y="1583119"/>
            <a:ext cx="3453702" cy="3447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endParaRPr lang="ru-RU" sz="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 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объекту 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«РТС «Светлогорская» 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Светлогорск</a:t>
            </a:r>
          </a:p>
          <a:p>
            <a:endParaRPr lang="ru-RU" sz="19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 экспертизы</a:t>
            </a:r>
          </a:p>
          <a:p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роектной документации и 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инженерных 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изысканий по объекту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«Котельная в пос. Зори»</a:t>
            </a:r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2413" y="5217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088102" y="852739"/>
            <a:ext cx="122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04" y="2228710"/>
            <a:ext cx="2795713" cy="2795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" y="2302750"/>
            <a:ext cx="2332383" cy="23323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3" y="2352635"/>
            <a:ext cx="3160969" cy="2528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39" y="2468186"/>
            <a:ext cx="2869796" cy="2232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204408" y="5095002"/>
            <a:ext cx="2655204" cy="1143168"/>
          </a:xfrm>
          <a:prstGeom prst="wedgeRoundRectCallout">
            <a:avLst>
              <a:gd name="adj1" fmla="val -3766"/>
              <a:gd name="adj2" fmla="val -8792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9 748,7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8 919,5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8 919,5</a:t>
            </a:r>
            <a:endParaRPr lang="ru-RU" dirty="0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3313143" y="5058906"/>
            <a:ext cx="2653692" cy="1154992"/>
          </a:xfrm>
          <a:prstGeom prst="wedgeRoundRectCallout">
            <a:avLst>
              <a:gd name="adj1" fmla="val -4930"/>
              <a:gd name="adj2" fmla="val -72746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41 739,00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38 938,00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39 280,90</a:t>
            </a:r>
            <a:endParaRPr lang="ru-RU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6420366" y="5040897"/>
            <a:ext cx="2591747" cy="1154992"/>
          </a:xfrm>
          <a:prstGeom prst="wedgeRoundRectCallout">
            <a:avLst>
              <a:gd name="adj1" fmla="val -2689"/>
              <a:gd name="adj2" fmla="val -87324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19 743,90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2024 -   3 459,20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3 376,60</a:t>
            </a:r>
            <a:endParaRPr lang="ru-RU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9409338" y="5052929"/>
            <a:ext cx="2652479" cy="1154992"/>
          </a:xfrm>
          <a:prstGeom prst="wedgeRoundRectCallout">
            <a:avLst>
              <a:gd name="adj1" fmla="val -4128"/>
              <a:gd name="adj2" fmla="val -7618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23 658,60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21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984,80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734810" y="376962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«Благоустройство территории»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2413" y="5217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15002" y="809625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23 614,41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4 842,10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542,10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42756" y="848357"/>
            <a:ext cx="119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" y="1851382"/>
            <a:ext cx="4785002" cy="3133164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  <a:reflection stA="35000" endPos="65000" dist="50800" dir="5400000" sy="-100000" algn="bl" rotWithShape="0"/>
          </a:effec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19886" y="5555671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33028" y="5676659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139,65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988,20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3 953,62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015426" y="374586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современной городской среды»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17400" y="2156080"/>
            <a:ext cx="4906792" cy="25391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объекта общественных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территорий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925891" y="5146053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жильем молодых семей»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39" y="5712337"/>
            <a:ext cx="3591421" cy="1054492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  <a:alpha val="54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977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83229" y="5217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549221" y="381714"/>
            <a:ext cx="10417282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Непрограммное направление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4608" y="1340046"/>
            <a:ext cx="107013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77 084,28  тыс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66 799,88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66 841,88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МКУ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56 593,85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49 340,25  тыс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53 540,25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algn="just"/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94275" y="5232972"/>
            <a:ext cx="10417282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31349" y="867974"/>
            <a:ext cx="122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698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94275" y="5232972"/>
            <a:ext cx="10417282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44432" y="3009207"/>
            <a:ext cx="6716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732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312" y="606331"/>
            <a:ext cx="8591084" cy="4616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76350" y="1033377"/>
            <a:ext cx="8963025" cy="34636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190367" y="1068013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415" y="1375790"/>
            <a:ext cx="1030345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Бюджет 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- форма </a:t>
            </a:r>
            <a:r>
              <a:rPr lang="ru-RU" sz="2400" dirty="0">
                <a:solidFill>
                  <a:srgbClr val="0F7DC5"/>
                </a:solidFill>
                <a:latin typeface="Times New Roman" panose="02020603050405020304" pitchFamily="18" charset="0"/>
              </a:rPr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>
              <a:solidFill>
                <a:srgbClr val="0F7DC5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Доходы </a:t>
            </a:r>
            <a:r>
              <a:rPr lang="ru-RU" sz="2400" b="1" dirty="0">
                <a:solidFill>
                  <a:srgbClr val="0F7DC5"/>
                </a:solidFill>
                <a:latin typeface="Times New Roman" panose="02020603050405020304" pitchFamily="18" charset="0"/>
              </a:rPr>
              <a:t>бюджета 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- поступающие </a:t>
            </a:r>
            <a:r>
              <a:rPr lang="ru-RU" sz="2400" dirty="0">
                <a:solidFill>
                  <a:srgbClr val="0F7DC5"/>
                </a:solidFill>
                <a:latin typeface="Times New Roman" panose="02020603050405020304" pitchFamily="18" charset="0"/>
              </a:rPr>
              <a:t>в бюджет денежные средства, за исключением средств, являющихся источниками финансирования дефицита бюджета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>
              <a:solidFill>
                <a:srgbClr val="0F7DC5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Расходы </a:t>
            </a:r>
            <a:r>
              <a:rPr lang="ru-RU" sz="2400" b="1" dirty="0">
                <a:solidFill>
                  <a:srgbClr val="0F7DC5"/>
                </a:solidFill>
                <a:latin typeface="Times New Roman" panose="02020603050405020304" pitchFamily="18" charset="0"/>
              </a:rPr>
              <a:t>бюджета 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- выплачиваемые </a:t>
            </a:r>
            <a:r>
              <a:rPr lang="ru-RU" sz="2400" dirty="0">
                <a:solidFill>
                  <a:srgbClr val="0F7DC5"/>
                </a:solidFill>
                <a:latin typeface="Times New Roman" panose="02020603050405020304" pitchFamily="18" charset="0"/>
              </a:rPr>
              <a:t>из бюджета  денежные средства, за исключением средств, источниками финансирования дефицита бюджета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>
              <a:solidFill>
                <a:srgbClr val="0F7DC5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Дефицит </a:t>
            </a:r>
            <a:r>
              <a:rPr lang="ru-RU" sz="2400" b="1" dirty="0">
                <a:solidFill>
                  <a:srgbClr val="0F7DC5"/>
                </a:solidFill>
                <a:latin typeface="Times New Roman" panose="02020603050405020304" pitchFamily="18" charset="0"/>
              </a:rPr>
              <a:t>бюджета </a:t>
            </a:r>
            <a:r>
              <a:rPr lang="ru-RU" sz="2400" dirty="0" smtClean="0">
                <a:solidFill>
                  <a:srgbClr val="0F7DC5"/>
                </a:solidFill>
                <a:latin typeface="Times New Roman" panose="02020603050405020304" pitchFamily="18" charset="0"/>
              </a:rPr>
              <a:t>- превышение </a:t>
            </a:r>
            <a:r>
              <a:rPr lang="ru-RU" sz="2400" dirty="0">
                <a:solidFill>
                  <a:srgbClr val="0F7DC5"/>
                </a:solidFill>
                <a:latin typeface="Times New Roman" panose="02020603050405020304" pitchFamily="18" charset="0"/>
              </a:rPr>
              <a:t>расходов бюджета над его доходами.</a:t>
            </a:r>
          </a:p>
        </p:txBody>
      </p:sp>
    </p:spTree>
    <p:extLst>
      <p:ext uri="{BB962C8B-B14F-4D97-AF65-F5344CB8AC3E}">
        <p14:creationId xmlns:p14="http://schemas.microsoft.com/office/powerpoint/2010/main" val="19710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75" y="467113"/>
            <a:ext cx="8591084" cy="46168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76350" y="1033377"/>
            <a:ext cx="8963025" cy="34636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190367" y="1068013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18133"/>
              </p:ext>
            </p:extLst>
          </p:nvPr>
        </p:nvGraphicFramePr>
        <p:xfrm>
          <a:off x="577748" y="1687482"/>
          <a:ext cx="10560422" cy="485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982">
                  <a:extLst>
                    <a:ext uri="{9D8B030D-6E8A-4147-A177-3AD203B41FA5}">
                      <a16:colId xmlns:a16="http://schemas.microsoft.com/office/drawing/2014/main" val="965837877"/>
                    </a:ext>
                  </a:extLst>
                </a:gridCol>
                <a:gridCol w="2530516">
                  <a:extLst>
                    <a:ext uri="{9D8B030D-6E8A-4147-A177-3AD203B41FA5}">
                      <a16:colId xmlns:a16="http://schemas.microsoft.com/office/drawing/2014/main" val="2292456753"/>
                    </a:ext>
                  </a:extLst>
                </a:gridCol>
                <a:gridCol w="2650069">
                  <a:extLst>
                    <a:ext uri="{9D8B030D-6E8A-4147-A177-3AD203B41FA5}">
                      <a16:colId xmlns:a16="http://schemas.microsoft.com/office/drawing/2014/main" val="1533861048"/>
                    </a:ext>
                  </a:extLst>
                </a:gridCol>
                <a:gridCol w="2528855">
                  <a:extLst>
                    <a:ext uri="{9D8B030D-6E8A-4147-A177-3AD203B41FA5}">
                      <a16:colId xmlns:a16="http://schemas.microsoft.com/office/drawing/2014/main" val="800106715"/>
                    </a:ext>
                  </a:extLst>
                </a:gridCol>
              </a:tblGrid>
              <a:tr h="1214808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931690"/>
                  </a:ext>
                </a:extLst>
              </a:tr>
              <a:tr h="1214808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1 375 709,58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789 255,65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796 907,26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423069"/>
                  </a:ext>
                </a:extLst>
              </a:tr>
              <a:tr h="1214808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560 486,72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754 255,65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767 044,26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921883"/>
                  </a:ext>
                </a:extLst>
              </a:tr>
              <a:tr h="1214808">
                <a:tc>
                  <a:txBody>
                    <a:bodyPr/>
                    <a:lstStyle/>
                    <a:p>
                      <a:pPr algn="ctr"/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</a:t>
                      </a: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(-)/ Профицит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- 184 777,14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35 000,00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29 863,00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76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4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75" y="379564"/>
            <a:ext cx="8591084" cy="46168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46595275"/>
              </p:ext>
            </p:extLst>
          </p:nvPr>
        </p:nvGraphicFramePr>
        <p:xfrm>
          <a:off x="619572" y="790575"/>
          <a:ext cx="10276579" cy="621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47167" y="5088883"/>
            <a:ext cx="4041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351 536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75" y="366993"/>
            <a:ext cx="8591084" cy="46168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860779" y="2091952"/>
            <a:ext cx="3535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311 980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2360" y="3278335"/>
            <a:ext cx="3806522" cy="3330814"/>
          </a:xfrm>
          <a:prstGeom prst="roundRect">
            <a:avLst/>
          </a:prstGeom>
          <a:gradFill>
            <a:gsLst>
              <a:gs pos="38500">
                <a:schemeClr val="accent1">
                  <a:lumMod val="20000"/>
                  <a:lumOff val="80000"/>
                </a:schemeClr>
              </a:gs>
              <a:gs pos="25000">
                <a:schemeClr val="accent1">
                  <a:lumMod val="20000"/>
                  <a:lumOff val="80000"/>
                </a:schemeClr>
              </a:gs>
              <a:gs pos="5000">
                <a:srgbClr val="0E5580">
                  <a:lumMod val="40000"/>
                  <a:lumOff val="60000"/>
                </a:srgbClr>
              </a:gs>
              <a:gs pos="52000">
                <a:schemeClr val="accent1">
                  <a:lumMod val="40000"/>
                  <a:lumOff val="6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/>
            <a:endParaRPr lang="ru-RU" sz="1600" b="1" kern="0" dirty="0" smtClean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/>
            <a:r>
              <a:rPr lang="ru-RU" sz="2800" b="1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800" b="1" kern="0" dirty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</a:t>
            </a:r>
            <a:r>
              <a:rPr lang="ru-RU" sz="2800" b="1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материальных и нематериальных активов</a:t>
            </a:r>
          </a:p>
          <a:p>
            <a:pPr lvl="0" algn="ctr" defTabSz="914400"/>
            <a:endParaRPr lang="ru-RU" sz="1200" b="1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/>
            <a:r>
              <a:rPr lang="ru-RU" sz="3200" b="1" u="sng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21 313</a:t>
            </a:r>
            <a:endParaRPr lang="ru-RU" sz="3200" b="1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68354" y="4744198"/>
            <a:ext cx="4542965" cy="2006382"/>
          </a:xfrm>
          <a:prstGeom prst="roundRect">
            <a:avLst/>
          </a:prstGeom>
          <a:gradFill>
            <a:gsLst>
              <a:gs pos="38500">
                <a:schemeClr val="accent1">
                  <a:lumMod val="20000"/>
                  <a:lumOff val="80000"/>
                </a:schemeClr>
              </a:gs>
              <a:gs pos="25000">
                <a:schemeClr val="accent1">
                  <a:lumMod val="20000"/>
                  <a:lumOff val="80000"/>
                </a:schemeClr>
              </a:gs>
              <a:gs pos="5000">
                <a:srgbClr val="0E5580">
                  <a:lumMod val="40000"/>
                  <a:lumOff val="60000"/>
                </a:srgbClr>
              </a:gs>
              <a:gs pos="52000">
                <a:schemeClr val="accent1">
                  <a:lumMod val="40000"/>
                  <a:lumOff val="6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/>
            <a:r>
              <a:rPr lang="ru-RU" sz="2800" b="1" kern="0" dirty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</a:t>
            </a:r>
            <a:r>
              <a:rPr lang="ru-RU" sz="2800" b="1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lvl="0" algn="ctr" defTabSz="914400"/>
            <a:endParaRPr lang="ru-RU" b="1" kern="0" dirty="0" smtClean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/>
            <a:r>
              <a:rPr lang="ru-RU" sz="3200" b="1" u="sng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323</a:t>
            </a:r>
            <a:endParaRPr lang="ru-RU" sz="3200" b="1" u="sng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19724" y="1966059"/>
            <a:ext cx="3806522" cy="1932421"/>
          </a:xfrm>
          <a:prstGeom prst="roundRect">
            <a:avLst/>
          </a:prstGeom>
          <a:gradFill>
            <a:gsLst>
              <a:gs pos="38500">
                <a:schemeClr val="accent1">
                  <a:lumMod val="20000"/>
                  <a:lumOff val="80000"/>
                </a:schemeClr>
              </a:gs>
              <a:gs pos="25000">
                <a:schemeClr val="accent1">
                  <a:lumMod val="20000"/>
                  <a:lumOff val="80000"/>
                </a:schemeClr>
              </a:gs>
              <a:gs pos="5000">
                <a:srgbClr val="0E5580">
                  <a:lumMod val="40000"/>
                  <a:lumOff val="60000"/>
                </a:srgbClr>
              </a:gs>
              <a:gs pos="52000">
                <a:schemeClr val="accent1">
                  <a:lumMod val="40000"/>
                  <a:lumOff val="6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2800" b="1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r>
              <a:rPr lang="ru-RU" sz="2800" b="1" dirty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санкции, </a:t>
            </a:r>
            <a:r>
              <a:rPr lang="ru-RU" sz="2800" b="1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ущерба</a:t>
            </a:r>
          </a:p>
          <a:p>
            <a:pPr lvl="0" algn="ctr">
              <a:defRPr/>
            </a:pPr>
            <a:endParaRPr lang="ru-RU" sz="1000" b="1" dirty="0" smtClean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3200" b="1" u="sng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</a:p>
          <a:p>
            <a:pPr lvl="0" algn="ctr">
              <a:defRPr/>
            </a:pPr>
            <a:endParaRPr lang="ru-RU" sz="1400" b="1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76350" y="936630"/>
            <a:ext cx="3806522" cy="2488681"/>
          </a:xfrm>
          <a:prstGeom prst="roundRect">
            <a:avLst/>
          </a:prstGeom>
          <a:gradFill>
            <a:gsLst>
              <a:gs pos="38500">
                <a:schemeClr val="accent1">
                  <a:lumMod val="20000"/>
                  <a:lumOff val="80000"/>
                </a:schemeClr>
              </a:gs>
              <a:gs pos="25000">
                <a:schemeClr val="accent1">
                  <a:lumMod val="20000"/>
                  <a:lumOff val="80000"/>
                </a:schemeClr>
              </a:gs>
              <a:gs pos="5000">
                <a:srgbClr val="0E5580">
                  <a:lumMod val="40000"/>
                  <a:lumOff val="60000"/>
                </a:srgbClr>
              </a:gs>
              <a:gs pos="52000">
                <a:schemeClr val="accent1">
                  <a:lumMod val="40000"/>
                  <a:lumOff val="6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/>
            <a:r>
              <a:rPr lang="ru-RU" sz="2800" b="1" kern="0" dirty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</a:t>
            </a:r>
          </a:p>
          <a:p>
            <a:pPr lvl="0" algn="ctr" defTabSz="914400"/>
            <a:endParaRPr lang="ru-RU" sz="1400" b="1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/>
            <a:r>
              <a:rPr lang="ru-RU" sz="3200" b="1" u="sng" kern="0" dirty="0" smtClean="0">
                <a:solidFill>
                  <a:srgbClr val="0E558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160 707</a:t>
            </a:r>
            <a:endParaRPr lang="ru-RU" sz="3200" b="1" kern="0" dirty="0">
              <a:solidFill>
                <a:srgbClr val="0E558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944" y="843177"/>
            <a:ext cx="109737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350" y="553295"/>
            <a:ext cx="8591084" cy="46168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252151" y="838703"/>
            <a:ext cx="138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98918935"/>
              </p:ext>
            </p:extLst>
          </p:nvPr>
        </p:nvGraphicFramePr>
        <p:xfrm>
          <a:off x="393648" y="1014977"/>
          <a:ext cx="10966588" cy="565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51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576"/>
            <a:ext cx="6178145" cy="15114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94926" y="50319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79643" y="816916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989 634,16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347 740,21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4414" y="859586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17" y="4948770"/>
            <a:ext cx="2519451" cy="15447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5" y="4034324"/>
            <a:ext cx="2034424" cy="19867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2615" y="5790934"/>
            <a:ext cx="2082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одвоз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5628" y="5790934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266,86 </a:t>
            </a:r>
            <a:endParaRPr lang="ru-RU" sz="4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51453" y="5667123"/>
            <a:ext cx="198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70" y="1427550"/>
            <a:ext cx="2471857" cy="2471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20457" y="3779504"/>
            <a:ext cx="281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сети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образования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81531" y="3517607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25 795,89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6350" y="3005496"/>
            <a:ext cx="520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 «Современная школа»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 «Успех каждого ребенка»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188196" y="384418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0" y="474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34237" y="850288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32 438,30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32 707,96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33 005,21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5150" y="852739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96" y="3355041"/>
            <a:ext cx="1809710" cy="1809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0" y="1657297"/>
            <a:ext cx="2822892" cy="1941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6026" y="2427582"/>
            <a:ext cx="6670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097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0723" y="5717814"/>
            <a:ext cx="9930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   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352" y="4763705"/>
            <a:ext cx="4062653" cy="2031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352" y="4778907"/>
            <a:ext cx="4062653" cy="20313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2877" y="3628954"/>
            <a:ext cx="958704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	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семейного и детского неблагополучия,</a:t>
            </a: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детской безнадзорности 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5 932,7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0437" y="5438727"/>
            <a:ext cx="97147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	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детей-сирот и детей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оставшихся без попечения родителей 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8 130,78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28430" y="400965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населения»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276350" y="790575"/>
            <a:ext cx="8963025" cy="38100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78648" y="51316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unknow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" y="168526"/>
            <a:ext cx="898904" cy="107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72315" y="816328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47 475,45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47 024,47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48 536,70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9231" y="867407"/>
            <a:ext cx="1081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94046" y="1508407"/>
            <a:ext cx="2135381" cy="11390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1000">
                <a:schemeClr val="accent1">
                  <a:lumMod val="60000"/>
                  <a:lumOff val="40000"/>
                </a:schemeClr>
              </a:gs>
              <a:gs pos="96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 cmpd="dbl">
            <a:gradFill>
              <a:gsLst>
                <a:gs pos="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задание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76350" y="1960342"/>
            <a:ext cx="2199764" cy="2563121"/>
          </a:xfrm>
          <a:prstGeom prst="roundRect">
            <a:avLst/>
          </a:prstGeom>
          <a:gradFill flip="none" rotWithShape="1">
            <a:gsLst>
              <a:gs pos="22099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 cmpd="dbl">
            <a:gradFill>
              <a:gsLst>
                <a:gs pos="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50800">
              <a:schemeClr val="accent1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Проведение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                             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036,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" y="2333343"/>
            <a:ext cx="1849304" cy="173542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187163" y="397969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103312" y="5065242"/>
            <a:ext cx="9469438" cy="16488"/>
          </a:xfrm>
          <a:prstGeom prst="line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72315" y="5081730"/>
            <a:ext cx="530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на реализацию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12 562,71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10 725,40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10 753,40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8" y="5483111"/>
            <a:ext cx="1286701" cy="12867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1375553" y="6036634"/>
            <a:ext cx="9131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комплексных мероприятий,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способствующих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МАУ ФОК «Светлогорский» на 2023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9 883,21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239376" y="1562137"/>
            <a:ext cx="1621350" cy="157632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1000">
                <a:schemeClr val="accent1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 cmpd="dbl">
            <a:gradFill>
              <a:gsLst>
                <a:gs pos="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50800">
              <a:schemeClr val="accent1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41" y="1377841"/>
            <a:ext cx="1063429" cy="10634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5046091" y="2530208"/>
            <a:ext cx="1676920" cy="19437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1000">
                <a:schemeClr val="tx2">
                  <a:lumMod val="20000"/>
                  <a:lumOff val="80000"/>
                </a:schemeClr>
              </a:gs>
              <a:gs pos="96000">
                <a:schemeClr val="accent1">
                  <a:lumMod val="40000"/>
                  <a:lumOff val="60000"/>
                </a:schemeClr>
              </a:gs>
            </a:gsLst>
            <a:lin ang="18900000" scaled="1"/>
            <a:tileRect/>
          </a:gradFill>
          <a:ln cmpd="dbl">
            <a:gradFill>
              <a:gsLst>
                <a:gs pos="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50800">
              <a:schemeClr val="accent1">
                <a:lumMod val="60000"/>
                <a:lumOff val="40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29" y="2058849"/>
            <a:ext cx="971287" cy="1204396"/>
          </a:xfrm>
          <a:prstGeom prst="rect">
            <a:avLst/>
          </a:prstGeom>
          <a:effectLst>
            <a:outerShdw blurRad="50800" dist="25400" dir="5400000" algn="ctr" rotWithShape="0">
              <a:schemeClr val="accent4">
                <a:lumMod val="50000"/>
              </a:schemeClr>
            </a:outerShdw>
            <a:softEdge rad="88900"/>
          </a:effectLst>
        </p:spPr>
      </p:pic>
      <p:sp>
        <p:nvSpPr>
          <p:cNvPr id="13" name="TextBox 3"/>
          <p:cNvSpPr txBox="1"/>
          <p:nvPr/>
        </p:nvSpPr>
        <p:spPr>
          <a:xfrm>
            <a:off x="4178603" y="3167078"/>
            <a:ext cx="2880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indent="450850"/>
            <a:r>
              <a:rPr lang="ru-RU" sz="1200" b="1" dirty="0">
                <a:solidFill>
                  <a:schemeClr val="tx1">
                    <a:lumMod val="95000"/>
                  </a:schemeClr>
                </a:solidFill>
                <a:latin typeface="Segoe Script" panose="030B0504020000000003" pitchFamily="66" charset="0"/>
                <a:ea typeface="Calibri" pitchFamily="34" charset="0"/>
                <a:cs typeface="Times New Roman" pitchFamily="18" charset="0"/>
              </a:rPr>
              <a:t>Детская школа искусств</a:t>
            </a:r>
          </a:p>
          <a:p>
            <a:pPr indent="450850"/>
            <a:r>
              <a:rPr lang="ru-RU" sz="1200" b="1" dirty="0">
                <a:solidFill>
                  <a:schemeClr val="tx1">
                    <a:lumMod val="95000"/>
                  </a:schemeClr>
                </a:solidFill>
                <a:latin typeface="Segoe Script" panose="030B0504020000000003" pitchFamily="66" charset="0"/>
                <a:ea typeface="Calibri" pitchFamily="34" charset="0"/>
                <a:cs typeface="Times New Roman" pitchFamily="18" charset="0"/>
              </a:rPr>
              <a:t> им. Гречанинова А.Т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07401" y="2501056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393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83223" y="384639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344637" y="3364739"/>
            <a:ext cx="2433610" cy="1139073"/>
          </a:xfrm>
          <a:prstGeom prst="roundRect">
            <a:avLst/>
          </a:prstGeom>
          <a:gradFill flip="none" rotWithShape="1">
            <a:gsLst>
              <a:gs pos="36162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41000">
                <a:schemeClr val="accent1">
                  <a:lumMod val="40000"/>
                  <a:lumOff val="60000"/>
                </a:schemeClr>
              </a:gs>
              <a:gs pos="96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 cmpd="dbl">
            <a:gradFill>
              <a:gsLst>
                <a:gs pos="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50800">
              <a:schemeClr val="accent1">
                <a:lumMod val="60000"/>
                <a:lumOff val="40000"/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,80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96" y="3523332"/>
            <a:ext cx="1654835" cy="854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0"/>
          </a:effectLst>
          <a:scene3d>
            <a:camera prst="orthographicFront">
              <a:rot lat="0" lon="21299999" rev="0"/>
            </a:camera>
            <a:lightRig rig="threePt" dir="t"/>
          </a:scene3d>
          <a:sp3d>
            <a:bevelT/>
          </a:sp3d>
        </p:spPr>
      </p:pic>
      <p:cxnSp>
        <p:nvCxnSpPr>
          <p:cNvPr id="22" name="Прямая со стрелкой 21"/>
          <p:cNvCxnSpPr/>
          <p:nvPr/>
        </p:nvCxnSpPr>
        <p:spPr>
          <a:xfrm>
            <a:off x="9365564" y="2258955"/>
            <a:ext cx="873811" cy="229932"/>
          </a:xfrm>
          <a:prstGeom prst="straightConnector1">
            <a:avLst/>
          </a:prstGeom>
          <a:ln w="60325">
            <a:gradFill>
              <a:gsLst>
                <a:gs pos="31154">
                  <a:schemeClr val="bg2">
                    <a:lumMod val="60000"/>
                    <a:lumOff val="4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865959" y="2711605"/>
            <a:ext cx="355096" cy="597767"/>
          </a:xfrm>
          <a:prstGeom prst="straightConnector1">
            <a:avLst/>
          </a:prstGeom>
          <a:ln w="60325">
            <a:gradFill>
              <a:gsLst>
                <a:gs pos="31154">
                  <a:schemeClr val="bg2">
                    <a:lumMod val="60000"/>
                    <a:lumOff val="4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893290" y="2724130"/>
            <a:ext cx="850976" cy="775643"/>
          </a:xfrm>
          <a:prstGeom prst="straightConnector1">
            <a:avLst/>
          </a:prstGeom>
          <a:ln w="60325">
            <a:gradFill>
              <a:gsLst>
                <a:gs pos="31154">
                  <a:schemeClr val="bg2">
                    <a:lumMod val="60000"/>
                    <a:lumOff val="4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1200592" y="4668304"/>
            <a:ext cx="8591084" cy="461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4089</TotalTime>
  <Words>1163</Words>
  <Application>Microsoft Office PowerPoint</Application>
  <PresentationFormat>Широкоэкранный</PresentationFormat>
  <Paragraphs>271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Book Antiqua</vt:lpstr>
      <vt:lpstr>Calibri</vt:lpstr>
      <vt:lpstr>Franklin Gothic Medium</vt:lpstr>
      <vt:lpstr>Segoe Script</vt:lpstr>
      <vt:lpstr>Times New Roman</vt:lpstr>
      <vt:lpstr>Tw Cen MT</vt:lpstr>
      <vt:lpstr>Wingdings</vt:lpstr>
      <vt:lpstr>Капля</vt:lpstr>
      <vt:lpstr>Презентация PowerPoint</vt:lpstr>
      <vt:lpstr>ГЛОССАРИЙ</vt:lpstr>
      <vt:lpstr>Основные характеристики бюджета на 2023 год  и на плановый период 2024-2025 годов</vt:lpstr>
      <vt:lpstr>Налоговые доходы 2023 год</vt:lpstr>
      <vt:lpstr>Неналоговые доходы 2023 год</vt:lpstr>
      <vt:lpstr>Безвозмездные поступления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Коновалова Екатерина Юрьевна</dc:creator>
  <cp:lastModifiedBy>Коновалова Екатерина Юрьевна</cp:lastModifiedBy>
  <cp:revision>691</cp:revision>
  <cp:lastPrinted>2022-12-21T13:38:25Z</cp:lastPrinted>
  <dcterms:created xsi:type="dcterms:W3CDTF">2020-11-25T07:41:54Z</dcterms:created>
  <dcterms:modified xsi:type="dcterms:W3CDTF">2022-12-22T08:23:31Z</dcterms:modified>
</cp:coreProperties>
</file>