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9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Ex1.xml" ContentType="application/vnd.ms-office.chartex+xml"/>
  <Override PartName="/ppt/charts/style6.xml" ContentType="application/vnd.ms-office.chartstyle+xml"/>
  <Override PartName="/ppt/charts/colors6.xml" ContentType="application/vnd.ms-office.chartcolorstyle+xml"/>
  <Override PartName="/ppt/charts/chartEx2.xml" ContentType="application/vnd.ms-office.chartex+xml"/>
  <Override PartName="/ppt/charts/style7.xml" ContentType="application/vnd.ms-office.chartstyle+xml"/>
  <Override PartName="/ppt/charts/colors7.xml" ContentType="application/vnd.ms-office.chartcolorstyl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6" r:id="rId2"/>
    <p:sldId id="309" r:id="rId3"/>
    <p:sldId id="259" r:id="rId4"/>
    <p:sldId id="258" r:id="rId5"/>
    <p:sldId id="261" r:id="rId6"/>
    <p:sldId id="262" r:id="rId7"/>
    <p:sldId id="263" r:id="rId8"/>
    <p:sldId id="257" r:id="rId9"/>
    <p:sldId id="264" r:id="rId10"/>
    <p:sldId id="265" r:id="rId11"/>
    <p:sldId id="266" r:id="rId12"/>
    <p:sldId id="267" r:id="rId13"/>
    <p:sldId id="270" r:id="rId14"/>
    <p:sldId id="272" r:id="rId15"/>
    <p:sldId id="273" r:id="rId16"/>
    <p:sldId id="274" r:id="rId17"/>
    <p:sldId id="275" r:id="rId18"/>
    <p:sldId id="268" r:id="rId19"/>
    <p:sldId id="269" r:id="rId20"/>
  </p:sldIdLst>
  <p:sldSz cx="12928600" cy="72723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91" userDrawn="1">
          <p15:clr>
            <a:srgbClr val="A4A3A4"/>
          </p15:clr>
        </p15:guide>
        <p15:guide id="2" pos="407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Усманова Наталья Манулловна" initials="УНМ" lastIdx="1" clrIdx="0">
    <p:extLst>
      <p:ext uri="{19B8F6BF-5375-455C-9EA6-DF929625EA0E}">
        <p15:presenceInfo xmlns:p15="http://schemas.microsoft.com/office/powerpoint/2012/main" userId="S-1-5-21-2379912359-287656064-3857093360-18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2E504E"/>
    <a:srgbClr val="33CCFF"/>
    <a:srgbClr val="99FF33"/>
    <a:srgbClr val="FFFF99"/>
    <a:srgbClr val="33CC33"/>
    <a:srgbClr val="0066FF"/>
    <a:srgbClr val="CCFF66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78" autoAdjust="0"/>
  </p:normalViewPr>
  <p:slideViewPr>
    <p:cSldViewPr>
      <p:cViewPr varScale="1">
        <p:scale>
          <a:sx n="85" d="100"/>
          <a:sy n="85" d="100"/>
        </p:scale>
        <p:origin x="396" y="96"/>
      </p:cViewPr>
      <p:guideLst>
        <p:guide orient="horz" pos="2291"/>
        <p:guide pos="4072"/>
      </p:guideLst>
    </p:cSldViewPr>
  </p:slideViewPr>
  <p:outlineViewPr>
    <p:cViewPr>
      <p:scale>
        <a:sx n="33" d="100"/>
        <a:sy n="33" d="100"/>
      </p:scale>
      <p:origin x="0" y="-6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microsoft.com/office/2011/relationships/chartStyle" Target="style6.xml"/><Relationship Id="rId1" Type="http://schemas.openxmlformats.org/officeDocument/2006/relationships/package" Target="../embeddings/Microsoft_Excel_Worksheet9.xlsx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7.xml"/><Relationship Id="rId2" Type="http://schemas.microsoft.com/office/2011/relationships/chartStyle" Target="style7.xml"/><Relationship Id="rId1" Type="http://schemas.openxmlformats.org/officeDocument/2006/relationships/package" Target="../embeddings/Microsoft_Excel_Worksheet10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155200589635279"/>
          <c:y val="0.14259259259259296"/>
          <c:w val="0.87844799410364727"/>
          <c:h val="0.67240434529017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3.3468097666031045E-2"/>
                  <c:y val="5.55555555555555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003-475A-B7B4-13E167B9DF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 </c:v>
                </c:pt>
                <c:pt idx="2">
                  <c:v>профицит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537437</c:v>
                </c:pt>
                <c:pt idx="1">
                  <c:v>547267</c:v>
                </c:pt>
                <c:pt idx="2">
                  <c:v>-9830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03-475A-B7B4-13E167B9DFC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10039482792510229"/>
                  <c:y val="6.79383022139593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C91-408B-A25D-81962108121B}"/>
                </c:ext>
              </c:extLst>
            </c:dLbl>
            <c:dLbl>
              <c:idx val="1"/>
              <c:layout>
                <c:manualLayout>
                  <c:x val="0.12210181774674608"/>
                  <c:y val="6.2002077125045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C91-408B-A25D-81962108121B}"/>
                </c:ext>
              </c:extLst>
            </c:dLbl>
            <c:dLbl>
              <c:idx val="2"/>
              <c:layout>
                <c:manualLayout>
                  <c:x val="5.1489381024663007E-3"/>
                  <c:y val="-1.57045785943423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003-475A-B7B4-13E167B9DF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 </c:v>
                </c:pt>
                <c:pt idx="2">
                  <c:v>профицит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523557</c:v>
                </c:pt>
                <c:pt idx="1">
                  <c:v>517260</c:v>
                </c:pt>
                <c:pt idx="2">
                  <c:v>6297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003-475A-B7B4-13E167B9DF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45920640"/>
        <c:axId val="46032000"/>
      </c:barChart>
      <c:catAx>
        <c:axId val="459206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032000"/>
        <c:crosses val="autoZero"/>
        <c:auto val="1"/>
        <c:lblAlgn val="ctr"/>
        <c:lblOffset val="100"/>
        <c:noMultiLvlLbl val="0"/>
      </c:catAx>
      <c:valAx>
        <c:axId val="46032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92064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400"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Кассовые расходы </c:v>
                </c:pt>
              </c:strCache>
            </c:strRef>
          </c:tx>
          <c:spPr>
            <a:gradFill>
              <a:gsLst>
                <a:gs pos="100000">
                  <a:schemeClr val="accent1">
                    <a:lumMod val="60000"/>
                    <a:lumOff val="40000"/>
                  </a:schemeClr>
                </a:gs>
                <a:gs pos="0">
                  <a:schemeClr val="accent1"/>
                </a:gs>
              </a:gsLst>
              <a:lin ang="5400000" scaled="0"/>
            </a:gradFill>
            <a:ln w="9525">
              <a:solidFill>
                <a:schemeClr val="lt1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Ремонт улично дорожной сети </c:v>
                </c:pt>
                <c:pt idx="1">
                  <c:v>Приведение в нормативное состояние дорог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45182</c:v>
                </c:pt>
                <c:pt idx="1">
                  <c:v>6267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53-489D-8205-54DC1D8D13E4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</c:dLbls>
        <c:gapWidth val="100"/>
        <c:axId val="516588648"/>
        <c:axId val="516590944"/>
      </c:barChart>
      <c:catAx>
        <c:axId val="516588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endParaRPr lang="ru-RU"/>
          </a:p>
        </c:txPr>
        <c:crossAx val="516590944"/>
        <c:crosses val="autoZero"/>
        <c:auto val="1"/>
        <c:lblAlgn val="ctr"/>
        <c:lblOffset val="100"/>
        <c:noMultiLvlLbl val="0"/>
      </c:catAx>
      <c:valAx>
        <c:axId val="516590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endParaRPr lang="ru-RU"/>
          </a:p>
        </c:txPr>
        <c:crossAx val="516588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AD6B-4BD9-A50B-B74A2D0BCEA1}"/>
              </c:ext>
            </c:extLst>
          </c:dPt>
          <c:dLbls>
            <c:dLbl>
              <c:idx val="5"/>
              <c:layout>
                <c:manualLayout>
                  <c:x val="-2.1055686820477548E-2"/>
                  <c:y val="-1.025035231626018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D6B-4BD9-A50B-B74A2D0BCE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пед.работники общего образования</c:v>
                </c:pt>
                <c:pt idx="1">
                  <c:v>пед.работники дошкольного образования</c:v>
                </c:pt>
                <c:pt idx="2">
                  <c:v>пед.работники доп.образования</c:v>
                </c:pt>
                <c:pt idx="3">
                  <c:v>работники учреждений культуры</c:v>
                </c:pt>
                <c:pt idx="4">
                  <c:v>социальные работники</c:v>
                </c:pt>
                <c:pt idx="5">
                  <c:v>средняя заработная плата по экономике района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33990</c:v>
                </c:pt>
                <c:pt idx="1">
                  <c:v>25187</c:v>
                </c:pt>
                <c:pt idx="2">
                  <c:v>32625</c:v>
                </c:pt>
                <c:pt idx="3">
                  <c:v>25782</c:v>
                </c:pt>
                <c:pt idx="4">
                  <c:v>27630</c:v>
                </c:pt>
                <c:pt idx="5">
                  <c:v>29387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6B-4BD9-A50B-B74A2D0BCEA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AD6B-4BD9-A50B-B74A2D0BCEA1}"/>
              </c:ext>
            </c:extLst>
          </c:dPt>
          <c:dLbls>
            <c:dLbl>
              <c:idx val="0"/>
              <c:layout>
                <c:manualLayout>
                  <c:x val="3.0881674003366919E-2"/>
                  <c:y val="-2.236466340917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D6B-4BD9-A50B-B74A2D0BCE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</a:ln>
              <a:effectLst/>
            </c:spPr>
            <c:trendlineType val="linear"/>
            <c:dispRSqr val="0"/>
            <c:dispEq val="0"/>
          </c:trendline>
          <c:cat>
            <c:strRef>
              <c:f>Лист1!$A$2:$A$7</c:f>
              <c:strCache>
                <c:ptCount val="6"/>
                <c:pt idx="0">
                  <c:v>пед.работники общего образования</c:v>
                </c:pt>
                <c:pt idx="1">
                  <c:v>пед.работники дошкольного образования</c:v>
                </c:pt>
                <c:pt idx="2">
                  <c:v>пед.работники доп.образования</c:v>
                </c:pt>
                <c:pt idx="3">
                  <c:v>работники учреждений культуры</c:v>
                </c:pt>
                <c:pt idx="4">
                  <c:v>социальные работники</c:v>
                </c:pt>
                <c:pt idx="5">
                  <c:v>средняя заработная плата по экономике района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33998</c:v>
                </c:pt>
                <c:pt idx="1">
                  <c:v>27407</c:v>
                </c:pt>
                <c:pt idx="2">
                  <c:v>34820</c:v>
                </c:pt>
                <c:pt idx="3">
                  <c:v>31420</c:v>
                </c:pt>
                <c:pt idx="4">
                  <c:v>30400</c:v>
                </c:pt>
                <c:pt idx="5">
                  <c:v>30741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6B-4BD9-A50B-B74A2D0BCE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566517472"/>
        <c:axId val="566521080"/>
      </c:barChart>
      <c:catAx>
        <c:axId val="5665174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6521080"/>
        <c:crosses val="autoZero"/>
        <c:auto val="1"/>
        <c:lblAlgn val="ctr"/>
        <c:lblOffset val="100"/>
        <c:noMultiLvlLbl val="0"/>
      </c:catAx>
      <c:valAx>
        <c:axId val="5665210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66517472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Объем средств на повышение ЗП </a:t>
            </a:r>
          </a:p>
          <a:p>
            <a:pPr>
              <a:defRPr/>
            </a:pPr>
            <a:endParaRPr lang="ru-R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средств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strRef>
              <c:f>Лист1!$A$2:$A$5</c:f>
              <c:strCache>
                <c:ptCount val="4"/>
                <c:pt idx="0">
                  <c:v>0701</c:v>
                </c:pt>
                <c:pt idx="1">
                  <c:v>0702</c:v>
                </c:pt>
                <c:pt idx="2">
                  <c:v>0703</c:v>
                </c:pt>
                <c:pt idx="3">
                  <c:v>0801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4288</c:v>
                </c:pt>
                <c:pt idx="1">
                  <c:v>1965</c:v>
                </c:pt>
                <c:pt idx="2">
                  <c:v>118</c:v>
                </c:pt>
                <c:pt idx="3">
                  <c:v>658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B4F-4718-BB65-0EE907B629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0956352"/>
        <c:axId val="650961600"/>
      </c:lineChart>
      <c:catAx>
        <c:axId val="6509563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0961600"/>
        <c:crosses val="autoZero"/>
        <c:auto val="1"/>
        <c:lblAlgn val="ctr"/>
        <c:lblOffset val="100"/>
        <c:noMultiLvlLbl val="0"/>
      </c:catAx>
      <c:valAx>
        <c:axId val="650961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095635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099564728322003"/>
          <c:y val="3.4689403741222834E-2"/>
          <c:w val="0.79951992957402063"/>
          <c:h val="0.7810771806387473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01.01.2018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9.5048084601477203E-3"/>
                  <c:y val="-4.5957046445566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BC1-43FE-B4DB-47D744335E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муниципальные гарантии</c:v>
                </c:pt>
                <c:pt idx="1">
                  <c:v>бюджетные кредиты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1176</c:v>
                </c:pt>
                <c:pt idx="1">
                  <c:v>8370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60A6-4DCA-83E0-01AFEC63B9A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01.01.2019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3.7267080745341567E-2"/>
                  <c:y val="-1.95280699347509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0A6-4DCA-83E0-01AFEC63B9A6}"/>
                </c:ext>
              </c:extLst>
            </c:dLbl>
            <c:dLbl>
              <c:idx val="1"/>
              <c:layout>
                <c:manualLayout>
                  <c:x val="3.1058381605612355E-2"/>
                  <c:y val="-2.820721212797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0A6-4DCA-83E0-01AFEC63B9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муниципальные гарантии</c:v>
                </c:pt>
                <c:pt idx="1">
                  <c:v>бюджетные кредиты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5166</c:v>
                </c:pt>
                <c:pt idx="1">
                  <c:v>3674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3-60A6-4DCA-83E0-01AFEC63B9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2364800"/>
        <c:axId val="52367360"/>
        <c:axId val="0"/>
      </c:bar3DChart>
      <c:catAx>
        <c:axId val="523648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52367360"/>
        <c:crosses val="autoZero"/>
        <c:auto val="1"/>
        <c:lblAlgn val="ctr"/>
        <c:lblOffset val="100"/>
        <c:noMultiLvlLbl val="0"/>
      </c:catAx>
      <c:valAx>
        <c:axId val="5236736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523648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0321372731556134"/>
          <c:y val="0.87955434996727377"/>
          <c:w val="0.72473653362375512"/>
          <c:h val="7.704993906661293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948297631832795"/>
          <c:y val="2.6352484188509488E-2"/>
          <c:w val="0.65857872053017175"/>
          <c:h val="0.6412987379480309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налоговые 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113429</c:v>
                </c:pt>
                <c:pt idx="1">
                  <c:v>118566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3A-4936-8A23-060889E2697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налоговые 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96503</c:v>
                </c:pt>
                <c:pt idx="1">
                  <c:v>112164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3A-4936-8A23-060889E2697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налоговые 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Лист1!$D$2:$D$3</c:f>
              <c:numCache>
                <c:formatCode>#,##0</c:formatCode>
                <c:ptCount val="2"/>
                <c:pt idx="0">
                  <c:v>102916</c:v>
                </c:pt>
                <c:pt idx="1">
                  <c:v>137235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3A-4936-8A23-060889E269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1658752"/>
        <c:axId val="51661440"/>
        <c:axId val="0"/>
      </c:bar3DChart>
      <c:catAx>
        <c:axId val="51658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entury Gothic" pitchFamily="34" charset="0"/>
              </a:defRPr>
            </a:pPr>
            <a:endParaRPr lang="ru-RU"/>
          </a:p>
        </c:txPr>
        <c:crossAx val="51661440"/>
        <c:crosses val="autoZero"/>
        <c:auto val="1"/>
        <c:lblAlgn val="ctr"/>
        <c:lblOffset val="100"/>
        <c:noMultiLvlLbl val="0"/>
      </c:catAx>
      <c:valAx>
        <c:axId val="5166144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Century Gothic" pitchFamily="34" charset="0"/>
              </a:defRPr>
            </a:pPr>
            <a:endParaRPr lang="ru-RU"/>
          </a:p>
        </c:txPr>
        <c:crossAx val="516587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925974715331471"/>
          <c:y val="0.46084862098655732"/>
          <c:w val="0.14355195101778814"/>
          <c:h val="0.26617725170104617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8981334112254242E-2"/>
          <c:y val="5.3890617091928175E-2"/>
          <c:w val="0.76172074026252146"/>
          <c:h val="0.66728272475897743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0.10624092769291572"/>
                  <c:y val="3.27542971415873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076-4479-9512-29B99A8A5242}"/>
                </c:ext>
              </c:extLst>
            </c:dLbl>
            <c:dLbl>
              <c:idx val="1"/>
              <c:layout>
                <c:manualLayout>
                  <c:x val="-0.12937132668319185"/>
                  <c:y val="2.01564905486691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076-4479-9512-29B99A8A5242}"/>
                </c:ext>
              </c:extLst>
            </c:dLbl>
            <c:dLbl>
              <c:idx val="2"/>
              <c:layout>
                <c:manualLayout>
                  <c:x val="-4.2632330469656379E-2"/>
                  <c:y val="-3.77934197787547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076-4479-9512-29B99A8A52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НДФЛ</c:v>
                </c:pt>
                <c:pt idx="1">
                  <c:v>СНР</c:v>
                </c:pt>
                <c:pt idx="2">
                  <c:v>НИ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47863</c:v>
                </c:pt>
                <c:pt idx="1">
                  <c:v>30138</c:v>
                </c:pt>
                <c:pt idx="2">
                  <c:v>15766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076-4479-9512-29B99A8A524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2632330469656379E-2"/>
                  <c:y val="-1.25978065929182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076-4479-9512-29B99A8A5242}"/>
                </c:ext>
              </c:extLst>
            </c:dLbl>
            <c:dLbl>
              <c:idx val="1"/>
              <c:layout>
                <c:manualLayout>
                  <c:x val="-1.6610631605595789E-2"/>
                  <c:y val="-3.27542971415874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076-4479-9512-29B99A8A5242}"/>
                </c:ext>
              </c:extLst>
            </c:dLbl>
            <c:dLbl>
              <c:idx val="2"/>
              <c:layout>
                <c:manualLayout>
                  <c:x val="-0.10334962781913121"/>
                  <c:y val="1.00782452743345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076-4479-9512-29B99A8A52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НДФЛ</c:v>
                </c:pt>
                <c:pt idx="1">
                  <c:v>СНР</c:v>
                </c:pt>
                <c:pt idx="2">
                  <c:v>НИ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51427</c:v>
                </c:pt>
                <c:pt idx="1">
                  <c:v>34129</c:v>
                </c:pt>
                <c:pt idx="2">
                  <c:v>13764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076-4479-9512-29B99A8A524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814656"/>
        <c:axId val="59816960"/>
      </c:lineChart>
      <c:catAx>
        <c:axId val="598146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816960"/>
        <c:crosses val="autoZero"/>
        <c:auto val="1"/>
        <c:lblAlgn val="ctr"/>
        <c:lblOffset val="100"/>
        <c:noMultiLvlLbl val="0"/>
      </c:catAx>
      <c:valAx>
        <c:axId val="5981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814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3480890888932457"/>
          <c:y val="5.1570367526541941E-2"/>
          <c:w val="0.56010947512486564"/>
          <c:h val="0.8968592649469155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Государственная пошлина
</c:v>
                </c:pt>
                <c:pt idx="1">
                  <c:v>Налог на имущество</c:v>
                </c:pt>
                <c:pt idx="2">
                  <c:v>Налог на вмененный доход
</c:v>
                </c:pt>
                <c:pt idx="3">
                  <c:v>Налог на упрощенную систему  </c:v>
                </c:pt>
                <c:pt idx="4">
                  <c:v>Налог на доходы физических лиц</c:v>
                </c:pt>
              </c:strCache>
            </c:strRef>
          </c:cat>
          <c:val>
            <c:numRef>
              <c:f>Лист1!$B$2:$B$6</c:f>
              <c:numCache>
                <c:formatCode>#,##0</c:formatCode>
                <c:ptCount val="5"/>
                <c:pt idx="0">
                  <c:v>3596</c:v>
                </c:pt>
                <c:pt idx="1">
                  <c:v>13762</c:v>
                </c:pt>
                <c:pt idx="2">
                  <c:v>18630</c:v>
                </c:pt>
                <c:pt idx="3">
                  <c:v>14008</c:v>
                </c:pt>
                <c:pt idx="4">
                  <c:v>51428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A3-480E-8CC2-DCDC0B25D57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Государственная пошлина
</c:v>
                </c:pt>
                <c:pt idx="1">
                  <c:v>Налог на имущество</c:v>
                </c:pt>
                <c:pt idx="2">
                  <c:v>Налог на вмененный доход
</c:v>
                </c:pt>
                <c:pt idx="3">
                  <c:v>Налог на упрощенную систему  </c:v>
                </c:pt>
                <c:pt idx="4">
                  <c:v>Налог на доходы физических лиц</c:v>
                </c:pt>
              </c:strCache>
            </c:strRef>
          </c:cat>
          <c:val>
            <c:numRef>
              <c:f>Лист1!$C$2:$C$6</c:f>
              <c:numCache>
                <c:formatCode>#,##0</c:formatCode>
                <c:ptCount val="5"/>
                <c:pt idx="0">
                  <c:v>3300</c:v>
                </c:pt>
                <c:pt idx="1">
                  <c:v>14600</c:v>
                </c:pt>
                <c:pt idx="2">
                  <c:v>18340</c:v>
                </c:pt>
                <c:pt idx="3">
                  <c:v>13600</c:v>
                </c:pt>
                <c:pt idx="4">
                  <c:v>50777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A3-480E-8CC2-DCDC0B25D5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053824"/>
        <c:axId val="109055360"/>
      </c:barChart>
      <c:catAx>
        <c:axId val="109053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9055360"/>
        <c:crosses val="autoZero"/>
        <c:auto val="1"/>
        <c:lblAlgn val="ctr"/>
        <c:lblOffset val="100"/>
        <c:noMultiLvlLbl val="0"/>
      </c:catAx>
      <c:valAx>
        <c:axId val="109055360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one"/>
        <c:crossAx val="10905382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1829621437619841"/>
          <c:y val="5.1435007247660113E-2"/>
          <c:w val="0.49687427488729169"/>
          <c:h val="0.8971299855046798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Доходы в виде арендной платы
</c:v>
                </c:pt>
                <c:pt idx="1">
                  <c:v>Штрафы, санкции и возмещения ущерба</c:v>
                </c:pt>
                <c:pt idx="2">
                  <c:v>Доходы от оказания платных услуг</c:v>
                </c:pt>
                <c:pt idx="3">
                  <c:v>Плата за негативное воздействие на окружающую среду</c:v>
                </c:pt>
                <c:pt idx="4">
                  <c:v>Платежи от муниципальных предприятий</c:v>
                </c:pt>
                <c:pt idx="5">
                  <c:v>доходы от использования имущества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134998</c:v>
                </c:pt>
                <c:pt idx="1">
                  <c:v>1273</c:v>
                </c:pt>
                <c:pt idx="2">
                  <c:v>471</c:v>
                </c:pt>
                <c:pt idx="3">
                  <c:v>245</c:v>
                </c:pt>
                <c:pt idx="4">
                  <c:v>78</c:v>
                </c:pt>
                <c:pt idx="5">
                  <c:v>134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60-44BF-A28F-C8A053C9839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Лист1!$A$2:$A$7</c:f>
              <c:strCache>
                <c:ptCount val="6"/>
                <c:pt idx="0">
                  <c:v>Доходы в виде арендной платы
</c:v>
                </c:pt>
                <c:pt idx="1">
                  <c:v>Штрафы, санкции и возмещения ущерба</c:v>
                </c:pt>
                <c:pt idx="2">
                  <c:v>Доходы от оказания платных услуг</c:v>
                </c:pt>
                <c:pt idx="3">
                  <c:v>Плата за негативное воздействие на окружающую среду</c:v>
                </c:pt>
                <c:pt idx="4">
                  <c:v>Платежи от муниципальных предприятий</c:v>
                </c:pt>
                <c:pt idx="5">
                  <c:v>доходы от использования имущества</c:v>
                </c:pt>
              </c:strCache>
            </c:strRef>
          </c:cat>
          <c:val>
            <c:numRef>
              <c:f>Лист1!$C$2:$C$7</c:f>
              <c:numCache>
                <c:formatCode>#,##0</c:formatCode>
                <c:ptCount val="6"/>
                <c:pt idx="0">
                  <c:v>134100</c:v>
                </c:pt>
                <c:pt idx="1">
                  <c:v>1760</c:v>
                </c:pt>
                <c:pt idx="2">
                  <c:v>568</c:v>
                </c:pt>
                <c:pt idx="3">
                  <c:v>169</c:v>
                </c:pt>
                <c:pt idx="4">
                  <c:v>78</c:v>
                </c:pt>
                <c:pt idx="5">
                  <c:v>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60-44BF-A28F-C8A053C983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9987712"/>
        <c:axId val="150348160"/>
      </c:barChart>
      <c:catAx>
        <c:axId val="1499877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Century Gothic" pitchFamily="34" charset="0"/>
              </a:defRPr>
            </a:pPr>
            <a:endParaRPr lang="ru-RU"/>
          </a:p>
        </c:txPr>
        <c:crossAx val="150348160"/>
        <c:crosses val="autoZero"/>
        <c:auto val="1"/>
        <c:lblAlgn val="ctr"/>
        <c:lblOffset val="100"/>
        <c:noMultiLvlLbl val="0"/>
      </c:catAx>
      <c:valAx>
        <c:axId val="150348160"/>
        <c:scaling>
          <c:orientation val="minMax"/>
        </c:scaling>
        <c:delete val="1"/>
        <c:axPos val="b"/>
        <c:majorGridlines/>
        <c:numFmt formatCode="0%" sourceLinked="1"/>
        <c:majorTickMark val="out"/>
        <c:minorTickMark val="none"/>
        <c:tickLblPos val="none"/>
        <c:crossAx val="149987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1367748220463685"/>
          <c:y val="0.39472999198468067"/>
          <c:w val="8.4583670829555035E-2"/>
          <c:h val="0.31808557209387606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456428452394189"/>
          <c:y val="1.6516297571874717E-2"/>
          <c:w val="0.84113307376233437"/>
          <c:h val="0.775716239836693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дотации</c:v>
                </c:pt>
                <c:pt idx="1">
                  <c:v>субсидии </c:v>
                </c:pt>
                <c:pt idx="2">
                  <c:v>субвенции </c:v>
                </c:pt>
                <c:pt idx="3">
                  <c:v>МБТ поселений</c:v>
                </c:pt>
                <c:pt idx="4">
                  <c:v>БП от МП</c:v>
                </c:pt>
                <c:pt idx="5">
                  <c:v>Возврат остатков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9435</c:v>
                </c:pt>
                <c:pt idx="1">
                  <c:v>45277</c:v>
                </c:pt>
                <c:pt idx="2">
                  <c:v>129560</c:v>
                </c:pt>
                <c:pt idx="3">
                  <c:v>112529</c:v>
                </c:pt>
                <c:pt idx="4">
                  <c:v>1000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FF-4FBC-A484-715335C5288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дотации</c:v>
                </c:pt>
                <c:pt idx="1">
                  <c:v>субсидии </c:v>
                </c:pt>
                <c:pt idx="2">
                  <c:v>субвенции </c:v>
                </c:pt>
                <c:pt idx="3">
                  <c:v>МБТ поселений</c:v>
                </c:pt>
                <c:pt idx="4">
                  <c:v>БП от МП</c:v>
                </c:pt>
                <c:pt idx="5">
                  <c:v>Возврат остатков</c:v>
                </c:pt>
              </c:strCache>
            </c:strRef>
          </c:cat>
          <c:val>
            <c:numRef>
              <c:f>Лист1!$C$2:$C$7</c:f>
              <c:numCache>
                <c:formatCode>#,##0</c:formatCode>
                <c:ptCount val="6"/>
                <c:pt idx="0">
                  <c:v>9435</c:v>
                </c:pt>
                <c:pt idx="1">
                  <c:v>45223</c:v>
                </c:pt>
                <c:pt idx="2">
                  <c:v>129539</c:v>
                </c:pt>
                <c:pt idx="3">
                  <c:v>100241</c:v>
                </c:pt>
                <c:pt idx="4">
                  <c:v>1000</c:v>
                </c:pt>
                <c:pt idx="5">
                  <c:v>-2032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FF-4FBC-A484-715335C528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180377472"/>
        <c:axId val="180379008"/>
      </c:barChart>
      <c:catAx>
        <c:axId val="1803774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0379008"/>
        <c:crosses val="autoZero"/>
        <c:auto val="1"/>
        <c:lblAlgn val="ctr"/>
        <c:lblOffset val="100"/>
        <c:noMultiLvlLbl val="0"/>
      </c:catAx>
      <c:valAx>
        <c:axId val="180379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037747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64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4A39-4890-9782-32A1299C19DD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4A39-4890-9782-32A1299C19DD}"/>
              </c:ext>
            </c:extLst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4A39-4890-9782-32A1299C19DD}"/>
              </c:ext>
            </c:extLst>
          </c:dPt>
          <c:dPt>
            <c:idx val="3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4A39-4890-9782-32A1299C19DD}"/>
              </c:ext>
            </c:extLst>
          </c:dPt>
          <c:dPt>
            <c:idx val="4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4A39-4890-9782-32A1299C19DD}"/>
              </c:ext>
            </c:extLst>
          </c:dPt>
          <c:dPt>
            <c:idx val="5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4A39-4890-9782-32A1299C19DD}"/>
              </c:ext>
            </c:extLst>
          </c:dPt>
          <c:dPt>
            <c:idx val="6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6-4A39-4890-9782-32A1299C19DD}"/>
              </c:ext>
            </c:extLst>
          </c:dPt>
          <c:dPt>
            <c:idx val="7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4A39-4890-9782-32A1299C19DD}"/>
              </c:ext>
            </c:extLst>
          </c:dPt>
          <c:cat>
            <c:strRef>
              <c:f>Лист1!$A$2:$A$9</c:f>
              <c:strCache>
                <c:ptCount val="8"/>
                <c:pt idx="0">
                  <c:v>образование</c:v>
                </c:pt>
                <c:pt idx="1">
                  <c:v>культура </c:v>
                </c:pt>
                <c:pt idx="2">
                  <c:v>соц.политика</c:v>
                </c:pt>
                <c:pt idx="3">
                  <c:v>физкультура и спорт</c:v>
                </c:pt>
                <c:pt idx="4">
                  <c:v>нац.экономика</c:v>
                </c:pt>
                <c:pt idx="5">
                  <c:v>ЖКХ</c:v>
                </c:pt>
                <c:pt idx="6">
                  <c:v>общегосударственные</c:v>
                </c:pt>
                <c:pt idx="7">
                  <c:v>прочие</c:v>
                </c:pt>
              </c:strCache>
            </c:strRef>
          </c:cat>
          <c:val>
            <c:numRef>
              <c:f>Лист1!$B$2:$B$9</c:f>
              <c:numCache>
                <c:formatCode>#,##0</c:formatCode>
                <c:ptCount val="8"/>
                <c:pt idx="0">
                  <c:v>219682</c:v>
                </c:pt>
                <c:pt idx="1">
                  <c:v>12642</c:v>
                </c:pt>
                <c:pt idx="2">
                  <c:v>24199</c:v>
                </c:pt>
                <c:pt idx="3">
                  <c:v>12219</c:v>
                </c:pt>
                <c:pt idx="4">
                  <c:v>69878</c:v>
                </c:pt>
                <c:pt idx="5">
                  <c:v>78003</c:v>
                </c:pt>
                <c:pt idx="6">
                  <c:v>78630</c:v>
                </c:pt>
                <c:pt idx="7">
                  <c:v>22007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A39-4890-9782-32A1299C19D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образование</c:v>
                </c:pt>
                <c:pt idx="1">
                  <c:v>культура </c:v>
                </c:pt>
                <c:pt idx="2">
                  <c:v>соц.политика</c:v>
                </c:pt>
                <c:pt idx="3">
                  <c:v>физкультура и спорт</c:v>
                </c:pt>
                <c:pt idx="4">
                  <c:v>нац.экономика</c:v>
                </c:pt>
                <c:pt idx="5">
                  <c:v>ЖКХ</c:v>
                </c:pt>
                <c:pt idx="6">
                  <c:v>общегосударственные</c:v>
                </c:pt>
                <c:pt idx="7">
                  <c:v>прочие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7">
                  <c:v>517260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A39-4890-9782-32A1299C19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74986095385252"/>
          <c:y val="2.3769531170243611E-2"/>
          <c:w val="0.5025013904614748"/>
          <c:h val="0.9524609376595127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Лист1!$A$2:$A$13</c:f>
              <c:strCache>
                <c:ptCount val="12"/>
                <c:pt idx="0">
                  <c:v>    МУ "Отдел социальной защиты населения "</c:v>
                </c:pt>
                <c:pt idx="1">
                  <c:v>    МКУ"Управление жилищно-коммунального хозяйства "</c:v>
                </c:pt>
                <c:pt idx="2">
                  <c:v>    МКУ "Комитет муниципального имущества и земельных ресурсов"</c:v>
                </c:pt>
                <c:pt idx="3">
                  <c:v>    МУ "Отдел по бюджету и финансам "</c:v>
                </c:pt>
                <c:pt idx="4">
                  <c:v>    МУ "Архив Светлогорского района</c:v>
                </c:pt>
                <c:pt idx="5">
                  <c:v>    МУ "Учетно-финансовый центр" </c:v>
                </c:pt>
                <c:pt idx="6">
                  <c:v>    МУ "Администрация Светлогорского района</c:v>
                </c:pt>
                <c:pt idx="7">
                  <c:v>    МУ "Районный Совет депутатов "</c:v>
                </c:pt>
                <c:pt idx="8">
                  <c:v>    МКУ"Управление капитального строительства "</c:v>
                </c:pt>
                <c:pt idx="9">
                  <c:v>    МКУ  "Информационные коммуникационные системы"</c:v>
                </c:pt>
                <c:pt idx="10">
                  <c:v>    МКУ"Многофункциональный центр  </c:v>
                </c:pt>
                <c:pt idx="11">
                  <c:v>    МКУ "Единая дежурная диспетчерская  служба"</c:v>
                </c:pt>
              </c:strCache>
            </c:strRef>
          </c:cat>
          <c:val>
            <c:numRef>
              <c:f>Лист1!$B$2:$B$13</c:f>
              <c:numCache>
                <c:formatCode>#,##0</c:formatCode>
                <c:ptCount val="12"/>
                <c:pt idx="0">
                  <c:v>19519</c:v>
                </c:pt>
                <c:pt idx="1">
                  <c:v>83909</c:v>
                </c:pt>
                <c:pt idx="2">
                  <c:v>11660</c:v>
                </c:pt>
                <c:pt idx="3">
                  <c:v>276422</c:v>
                </c:pt>
                <c:pt idx="4">
                  <c:v>1531</c:v>
                </c:pt>
                <c:pt idx="5">
                  <c:v>33264</c:v>
                </c:pt>
                <c:pt idx="6">
                  <c:v>30781</c:v>
                </c:pt>
                <c:pt idx="7">
                  <c:v>5193</c:v>
                </c:pt>
                <c:pt idx="8">
                  <c:v>70727</c:v>
                </c:pt>
                <c:pt idx="9">
                  <c:v>4925</c:v>
                </c:pt>
                <c:pt idx="10">
                  <c:v>6341</c:v>
                </c:pt>
                <c:pt idx="11">
                  <c:v>2994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31-4B30-A4A1-6168DF499BC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4.294010672966371E-2"/>
                  <c:y val="-2.7295247617989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2EF-4671-A805-2E1DEE2B74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    МУ "Отдел социальной защиты населения "</c:v>
                </c:pt>
                <c:pt idx="1">
                  <c:v>    МКУ"Управление жилищно-коммунального хозяйства "</c:v>
                </c:pt>
                <c:pt idx="2">
                  <c:v>    МКУ "Комитет муниципального имущества и земельных ресурсов"</c:v>
                </c:pt>
                <c:pt idx="3">
                  <c:v>    МУ "Отдел по бюджету и финансам "</c:v>
                </c:pt>
                <c:pt idx="4">
                  <c:v>    МУ "Архив Светлогорского района</c:v>
                </c:pt>
                <c:pt idx="5">
                  <c:v>    МУ "Учетно-финансовый центр" </c:v>
                </c:pt>
                <c:pt idx="6">
                  <c:v>    МУ "Администрация Светлогорского района</c:v>
                </c:pt>
                <c:pt idx="7">
                  <c:v>    МУ "Районный Совет депутатов "</c:v>
                </c:pt>
                <c:pt idx="8">
                  <c:v>    МКУ"Управление капитального строительства "</c:v>
                </c:pt>
                <c:pt idx="9">
                  <c:v>    МКУ  "Информационные коммуникационные системы"</c:v>
                </c:pt>
                <c:pt idx="10">
                  <c:v>    МКУ"Многофункциональный центр  </c:v>
                </c:pt>
                <c:pt idx="11">
                  <c:v>    МКУ "Единая дежурная диспетчерская  служба"</c:v>
                </c:pt>
              </c:strCache>
            </c:strRef>
          </c:cat>
          <c:val>
            <c:numRef>
              <c:f>Лист1!$C$2:$C$13</c:f>
              <c:numCache>
                <c:formatCode>#,##0</c:formatCode>
                <c:ptCount val="12"/>
                <c:pt idx="0">
                  <c:v>19263</c:v>
                </c:pt>
                <c:pt idx="1">
                  <c:v>76840</c:v>
                </c:pt>
                <c:pt idx="2">
                  <c:v>7963</c:v>
                </c:pt>
                <c:pt idx="3">
                  <c:v>275319</c:v>
                </c:pt>
                <c:pt idx="4">
                  <c:v>1529</c:v>
                </c:pt>
                <c:pt idx="5">
                  <c:v>32968</c:v>
                </c:pt>
                <c:pt idx="6">
                  <c:v>18812</c:v>
                </c:pt>
                <c:pt idx="7">
                  <c:v>5187</c:v>
                </c:pt>
                <c:pt idx="8">
                  <c:v>65526</c:v>
                </c:pt>
                <c:pt idx="9">
                  <c:v>4881</c:v>
                </c:pt>
                <c:pt idx="10">
                  <c:v>6022</c:v>
                </c:pt>
                <c:pt idx="11">
                  <c:v>2950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B31-4B30-A4A1-6168DF499B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7"/>
        <c:axId val="37720448"/>
        <c:axId val="37721984"/>
      </c:barChart>
      <c:catAx>
        <c:axId val="37720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721984"/>
        <c:crosses val="autoZero"/>
        <c:auto val="1"/>
        <c:lblAlgn val="r"/>
        <c:lblOffset val="100"/>
        <c:noMultiLvlLbl val="0"/>
      </c:catAx>
      <c:valAx>
        <c:axId val="377219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72044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5449495446979076E-2"/>
          <c:y val="0.95356154210378741"/>
          <c:w val="0.10913501294182017"/>
          <c:h val="4.22391890319065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Структура расходов на образование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283718514620251"/>
          <c:y val="0.17709652020554764"/>
          <c:w val="0.6789411812742554"/>
          <c:h val="0.7563926226945920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Кассовые расходы на образование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C53-4D9D-9794-A193BF5485A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C53-4D9D-9794-A193BF5485A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5C53-4D9D-9794-A193BF5485A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4-5C53-4D9D-9794-A193BF5485AE}"/>
              </c:ext>
            </c:extLst>
          </c:dPt>
          <c:dLbls>
            <c:dLbl>
              <c:idx val="0"/>
              <c:layout>
                <c:manualLayout>
                  <c:x val="-0.1700329158930948"/>
                  <c:y val="3.569943458424822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674023069230594"/>
                      <c:h val="7.974960750653574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C53-4D9D-9794-A193BF5485AE}"/>
                </c:ext>
              </c:extLst>
            </c:dLbl>
            <c:dLbl>
              <c:idx val="1"/>
              <c:layout>
                <c:manualLayout>
                  <c:x val="9.1952694621171144E-2"/>
                  <c:y val="-0.27006115936496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C53-4D9D-9794-A193BF5485AE}"/>
                </c:ext>
              </c:extLst>
            </c:dLbl>
            <c:dLbl>
              <c:idx val="2"/>
              <c:layout>
                <c:manualLayout>
                  <c:x val="-2.7698061477053958E-2"/>
                  <c:y val="-4.738010420987951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C53-4D9D-9794-A193BF5485AE}"/>
                </c:ext>
              </c:extLst>
            </c:dLbl>
            <c:dLbl>
              <c:idx val="3"/>
              <c:layout>
                <c:manualLayout>
                  <c:x val="0.24235546746252007"/>
                  <c:y val="-2.50981156815628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C53-4D9D-9794-A193BF5485AE}"/>
                </c:ext>
              </c:extLst>
            </c:dLbl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</c:ext>
            </c:extLst>
          </c:dLbls>
          <c:cat>
            <c:strRef>
              <c:f>Лист1!$A$2:$A$5</c:f>
              <c:strCache>
                <c:ptCount val="4"/>
                <c:pt idx="0">
                  <c:v>общее</c:v>
                </c:pt>
                <c:pt idx="1">
                  <c:v>дошкольное </c:v>
                </c:pt>
                <c:pt idx="2">
                  <c:v>дополнительное</c:v>
                </c:pt>
                <c:pt idx="3">
                  <c:v>развитие сети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87708</c:v>
                </c:pt>
                <c:pt idx="1">
                  <c:v>71500</c:v>
                </c:pt>
                <c:pt idx="2">
                  <c:v>17331</c:v>
                </c:pt>
                <c:pt idx="3">
                  <c:v>16799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53-4D9D-9794-A193BF5485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 dir="row">Лист1!$A$2:$A$9</cx:f>
        <cx:lvl ptCount="8">
          <cx:pt idx="0">материальная поддержка</cx:pt>
          <cx:pt idx="1">Обеспечение занятости</cx:pt>
          <cx:pt idx="2">защита семьи</cx:pt>
          <cx:pt idx="3">Поддержка слабозащищенных</cx:pt>
          <cx:pt idx="4">Оздоровительная кампания </cx:pt>
          <cx:pt idx="5">Адаптация учреждений к потребностям инвалидов</cx:pt>
          <cx:pt idx="6">Социальная поддержка детей-сирот </cx:pt>
          <cx:pt idx="7">Жильё молодым семьям</cx:pt>
        </cx:lvl>
      </cx:strDim>
      <cx:numDim type="size">
        <cx:f dir="row">Лист1!$B$2:$B$9</cx:f>
        <cx:lvl ptCount="8" formatCode="General">
          <cx:pt idx="0">1143</cx:pt>
          <cx:pt idx="1">408</cx:pt>
          <cx:pt idx="2">1094</cx:pt>
          <cx:pt idx="3">6668</cx:pt>
          <cx:pt idx="4">2678</cx:pt>
          <cx:pt idx="5">310</cx:pt>
          <cx:pt idx="6">7526</cx:pt>
          <cx:pt idx="7">3024</cx:pt>
        </cx:lvl>
      </cx:numDim>
    </cx:data>
  </cx:chartData>
  <cx:chart>
    <cx:title pos="t" align="ctr" overlay="0">
      <cx:tx>
        <cx:rich>
          <a:bodyPr rot="0" spcFirstLastPara="1" vertOverflow="ellipsis" vert="horz" wrap="square" lIns="38100" tIns="19050" rIns="38100" bIns="19050" anchor="ctr" anchorCtr="1" compatLnSpc="0"/>
          <a:lstStyle/>
          <a:p>
            <a:pPr algn="ctr" rtl="0">
              <a:defRPr sz="2200" b="1" i="0" u="none" strike="noStrike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</a:rPr>
              <a:t>Структура расходов социальной сферы </a:t>
            </a:r>
            <a:endParaRPr lang="ru-RU" sz="900" dirty="0"/>
          </a:p>
        </cx:rich>
      </cx:tx>
    </cx:title>
    <cx:plotArea>
      <cx:plotAreaRegion>
        <cx:series layoutId="treemap" uniqueId="{6D19C3A3-6D4E-45AB-81E3-A4A0B7CD48C4}">
          <cx:tx>
            <cx:txData>
              <cx:f>Лист1!$B$1</cx:f>
              <cx:v>Кассовые расходы на образование</cx:v>
            </cx:txData>
          </cx:tx>
          <cx:dataLabels>
            <cx:txPr>
              <a:bodyPr spcFirstLastPara="1" vertOverflow="ellipsis" horzOverflow="overflow" wrap="square" lIns="38100" tIns="19050" rIns="38100" bIns="19050" anchor="ctr" anchorCtr="1">
                <a:spAutoFit/>
              </a:bodyPr>
              <a:lstStyle/>
              <a:p>
                <a:pPr algn="ctr" rtl="0">
                  <a:defRPr sz="1400" b="1"/>
                </a:pPr>
                <a:endParaRPr lang="ru-RU" sz="1400" b="1" i="0" u="none" strike="noStrike" baseline="0">
                  <a:solidFill>
                    <a:prstClr val="black">
                      <a:lumMod val="75000"/>
                      <a:lumOff val="25000"/>
                    </a:prstClr>
                  </a:solidFill>
                  <a:latin typeface="Century Gothic" panose="020B0502020202020204"/>
                </a:endParaRPr>
              </a:p>
            </cx:txPr>
            <cx:visibility seriesName="0" categoryName="1" value="1"/>
            <cx:separator>, </cx:separator>
          </cx:dataLabels>
          <cx:dataId val="0"/>
          <cx:layoutPr>
            <cx:parentLabelLayout val="overlapping"/>
          </cx:layoutPr>
        </cx:series>
      </cx:plotAreaRegion>
    </cx:plotArea>
    <cx:legend pos="t" align="ctr" overlay="0"/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 dir="row">Лист1!$A$2:$A$7</cx:f>
        <cx:lvl ptCount="6">
          <cx:pt idx="0">Отраслевое управление</cx:pt>
          <cx:pt idx="1">Профессиональное искусство</cx:pt>
          <cx:pt idx="2">Участи в культурном процессе</cx:pt>
          <cx:pt idx="3">Укрепление кадров</cx:pt>
          <cx:pt idx="4">Сохранение объектов</cx:pt>
          <cx:pt idx="5">Библиотечная система</cx:pt>
        </cx:lvl>
      </cx:strDim>
      <cx:numDim type="size">
        <cx:f dir="row">Лист1!$B$2:$B$7</cx:f>
        <cx:lvl ptCount="6" formatCode="General">
          <cx:pt idx="0">6016</cx:pt>
          <cx:pt idx="1">20864</cx:pt>
          <cx:pt idx="2">422</cx:pt>
          <cx:pt idx="3">45</cx:pt>
          <cx:pt idx="4">1203</cx:pt>
          <cx:pt idx="5">5461</cx:pt>
        </cx:lvl>
      </cx:numDim>
    </cx:data>
  </cx:chartData>
  <cx:chart>
    <cx:plotArea>
      <cx:plotAreaRegion>
        <cx:series layoutId="treemap" uniqueId="{BFAEA191-6302-49AA-9735-4EA8A54CB41B}">
          <cx:tx>
            <cx:txData>
              <cx:f>Лист1!$B$1</cx:f>
              <cx:v>Ряд 1</cx:v>
            </cx:txData>
          </cx:tx>
          <cx:dataLabels pos="ctr">
            <cx:numFmt formatCode="# ##0" sourceLinked="0"/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1400" b="1">
                    <a:solidFill>
                      <a:schemeClr val="tx1"/>
                    </a:solidFill>
                  </a:defRPr>
                </a:pPr>
                <a:endParaRPr lang="ru-RU" sz="1400" b="1" i="0" u="none" strike="noStrike" baseline="0">
                  <a:solidFill>
                    <a:schemeClr val="tx1"/>
                  </a:solidFill>
                  <a:latin typeface="Century Gothic" panose="020B0502020202020204"/>
                </a:endParaRPr>
              </a:p>
            </cx:txPr>
            <cx:visibility seriesName="0" categoryName="1" value="1"/>
            <cx:separator>
</cx:separator>
          </cx:dataLabels>
          <cx:dataId val="0"/>
          <cx:layoutPr/>
        </cx:series>
      </cx:plotAreaRegion>
    </cx:plotArea>
    <cx:legend pos="b" align="ctr" overlay="0"/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414">
  <cs:axisTitle>
    <cs:lnRef idx="0"/>
    <cs:fillRef idx="0"/>
    <cs:effectRef idx="0"/>
    <cs:fontRef idx="major">
      <a:schemeClr val="dk1">
        <a:lumMod val="50000"/>
        <a:lumOff val="50000"/>
      </a:schemeClr>
    </cs:fontRef>
    <cs:spPr>
      <a:solidFill>
        <a:schemeClr val="bg1">
          <a:lumMod val="85000"/>
        </a:schemeClr>
      </a:solidFill>
      <a:ln w="19050">
        <a:solidFill>
          <a:schemeClr val="bg1"/>
        </a:solidFill>
      </a:ln>
    </cs:spPr>
    <cs:defRPr sz="1197"/>
  </cs:axisTitle>
  <cs:categoryAxis>
    <cs:lnRef idx="0"/>
    <cs:fillRef idx="0"/>
    <cs:effectRef idx="0"/>
    <cs:fontRef idx="major">
      <a:schemeClr val="dk1">
        <a:lumMod val="50000"/>
        <a:lumOff val="50000"/>
      </a:schemeClr>
    </cs:fontRef>
    <cs:defRPr sz="1197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/>
    <cs:bodyPr lIns="38100" tIns="19050" rIns="38100" bIns="19050">
      <a:spAutoFit/>
    </cs:bodyPr>
  </cs:dataLabel>
  <cs:dataLabelCallout>
    <cs:lnRef idx="0"/>
    <cs:fillRef idx="0"/>
    <cs:effectRef idx="0"/>
    <cs:fontRef idx="major">
      <a:schemeClr val="dk1">
        <a:lumMod val="50000"/>
        <a:lumOff val="50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9525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  <a:lumOff val="10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ajor">
      <a:schemeClr val="dk1">
        <a:lumMod val="50000"/>
        <a:lumOff val="50000"/>
      </a:schemeClr>
    </cs:fontRef>
    <cs:defRPr sz="1197"/>
  </cs:seriesAxis>
  <cs:seriesLine>
    <cs:lnRef idx="0"/>
    <cs:fillRef idx="0"/>
    <cs:effectRef idx="0"/>
    <cs:fontRef idx="minor">
      <a:schemeClr val="dk1"/>
    </cs:fontRef>
    <cs:spPr>
      <a:ln w="9525" cap="flat">
        <a:solidFill>
          <a:schemeClr val="bg1">
            <a:lumMod val="50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spc="0" normalizeH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ajor">
      <a:schemeClr val="dk1">
        <a:lumMod val="50000"/>
        <a:lumOff val="50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ajor">
      <a:schemeClr val="dk1">
        <a:lumMod val="50000"/>
        <a:lumOff val="50000"/>
      </a:schemeClr>
    </cs:fontRef>
    <cs:defRPr sz="1197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85">
  <cs:axisTitle>
    <cs:lnRef idx="0"/>
    <cs:fillRef idx="0"/>
    <cs:effectRef idx="0"/>
    <cs:fontRef idx="minor">
      <a:schemeClr val="tx2"/>
    </cs:fontRef>
    <cs:defRPr sz="1197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2"/>
    </cs:fontRef>
    <cs:spPr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  <a:ln>
        <a:solidFill>
          <a:schemeClr val="bg1"/>
        </a:solidFill>
      </a:ln>
    </cs:spPr>
  </cs:dataPoint>
  <cs:dataPoint3D>
    <cs:lnRef idx="0"/>
    <cs:fillRef idx="0">
      <cs:styleClr val="auto"/>
    </cs:fillRef>
    <cs:effectRef idx="0"/>
    <cs:fontRef idx="minor">
      <a:schemeClr val="tx2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2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2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2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2"/>
    </cs:fontRef>
    <cs:defRPr sz="1197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2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2"/>
    </cs:fontRef>
    <cs:defRPr sz="2128" b="1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414">
  <cs:axisTitle>
    <cs:lnRef idx="0"/>
    <cs:fillRef idx="0"/>
    <cs:effectRef idx="0"/>
    <cs:fontRef idx="major">
      <a:schemeClr val="dk1">
        <a:lumMod val="50000"/>
        <a:lumOff val="50000"/>
      </a:schemeClr>
    </cs:fontRef>
    <cs:spPr>
      <a:solidFill>
        <a:schemeClr val="bg1">
          <a:lumMod val="85000"/>
        </a:schemeClr>
      </a:solidFill>
      <a:ln w="19050">
        <a:solidFill>
          <a:schemeClr val="bg1"/>
        </a:solidFill>
      </a:ln>
    </cs:spPr>
    <cs:defRPr sz="1197"/>
  </cs:axisTitle>
  <cs:categoryAxis>
    <cs:lnRef idx="0"/>
    <cs:fillRef idx="0"/>
    <cs:effectRef idx="0"/>
    <cs:fontRef idx="major">
      <a:schemeClr val="dk1">
        <a:lumMod val="50000"/>
        <a:lumOff val="50000"/>
      </a:schemeClr>
    </cs:fontRef>
    <cs:defRPr sz="1197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/>
    <cs:bodyPr lIns="38100" tIns="19050" rIns="38100" bIns="19050">
      <a:spAutoFit/>
    </cs:bodyPr>
  </cs:dataLabel>
  <cs:dataLabelCallout>
    <cs:lnRef idx="0"/>
    <cs:fillRef idx="0"/>
    <cs:effectRef idx="0"/>
    <cs:fontRef idx="major">
      <a:schemeClr val="dk1">
        <a:lumMod val="50000"/>
        <a:lumOff val="50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9525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  <a:lumOff val="10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ajor">
      <a:schemeClr val="dk1">
        <a:lumMod val="50000"/>
        <a:lumOff val="50000"/>
      </a:schemeClr>
    </cs:fontRef>
    <cs:defRPr sz="1197"/>
  </cs:seriesAxis>
  <cs:seriesLine>
    <cs:lnRef idx="0"/>
    <cs:fillRef idx="0"/>
    <cs:effectRef idx="0"/>
    <cs:fontRef idx="minor">
      <a:schemeClr val="dk1"/>
    </cs:fontRef>
    <cs:spPr>
      <a:ln w="9525" cap="flat">
        <a:solidFill>
          <a:schemeClr val="bg1">
            <a:lumMod val="50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spc="0" normalizeH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ajor">
      <a:schemeClr val="dk1">
        <a:lumMod val="50000"/>
        <a:lumOff val="50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ajor">
      <a:schemeClr val="dk1">
        <a:lumMod val="50000"/>
        <a:lumOff val="50000"/>
      </a:schemeClr>
    </cs:fontRef>
    <cs:defRPr sz="1197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0.04762</cdr:x>
      <cdr:y>0.75</cdr:y>
    </cdr:from>
    <cdr:to>
      <cdr:x>0.98413</cdr:x>
      <cdr:y>0.9625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6024" y="4320480"/>
          <a:ext cx="4248472" cy="12241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0.11111</cdr:x>
      <cdr:y>0.7375</cdr:y>
    </cdr:from>
    <cdr:to>
      <cdr:x>0.93651</cdr:x>
      <cdr:y>0.9625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04056" y="4248472"/>
          <a:ext cx="3744416" cy="12961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0.03175</cdr:x>
      <cdr:y>0.7375</cdr:y>
    </cdr:from>
    <cdr:to>
      <cdr:x>0.95238</cdr:x>
      <cdr:y>0.95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44016" y="4248472"/>
          <a:ext cx="4176464" cy="12241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ru-RU" sz="1400" dirty="0">
              <a:solidFill>
                <a:srgbClr val="0070C0"/>
              </a:solidFill>
              <a:latin typeface="Century Gothic" pitchFamily="34" charset="0"/>
            </a:rPr>
            <a:t>Поступления налоговых и неналоговых доходов районного бюджета в 2016- 2018 годах показывает положительную динамику </a:t>
          </a:r>
          <a:r>
            <a:rPr lang="ru-RU" sz="1400" b="1" dirty="0">
              <a:solidFill>
                <a:schemeClr val="tx1"/>
              </a:solidFill>
              <a:latin typeface="Century Gothic" pitchFamily="34" charset="0"/>
            </a:rPr>
            <a:t>106,6% </a:t>
          </a:r>
          <a:r>
            <a:rPr lang="ru-RU" sz="1400" dirty="0">
              <a:solidFill>
                <a:srgbClr val="0070C0"/>
              </a:solidFill>
              <a:latin typeface="Century Gothic" pitchFamily="34" charset="0"/>
            </a:rPr>
            <a:t>и</a:t>
          </a:r>
          <a:r>
            <a:rPr lang="ru-RU" sz="1400" dirty="0">
              <a:latin typeface="Century Gothic" pitchFamily="34" charset="0"/>
            </a:rPr>
            <a:t> </a:t>
          </a:r>
          <a:r>
            <a:rPr lang="ru-RU" sz="1400" b="1" dirty="0">
              <a:solidFill>
                <a:schemeClr val="tx1"/>
              </a:solidFill>
              <a:latin typeface="Century Gothic" pitchFamily="34" charset="0"/>
            </a:rPr>
            <a:t>122,3% </a:t>
          </a:r>
          <a:r>
            <a:rPr lang="ru-RU" sz="1400" dirty="0">
              <a:solidFill>
                <a:srgbClr val="0070C0"/>
              </a:solidFill>
              <a:latin typeface="Century Gothic" pitchFamily="34" charset="0"/>
            </a:rPr>
            <a:t>соответственно</a:t>
          </a:r>
          <a:r>
            <a:rPr lang="ru-RU" sz="1400" dirty="0">
              <a:latin typeface="Century Gothic" pitchFamily="34" charset="0"/>
            </a:rPr>
            <a:t>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0.48315</cdr:x>
      <cdr:y>0.23924</cdr:y>
    </cdr:from>
    <cdr:to>
      <cdr:x>0.57077</cdr:x>
      <cdr:y>0.34556</cdr:y>
    </cdr:to>
    <cdr:sp macro="" textlink="">
      <cdr:nvSpPr>
        <cdr:cNvPr id="2" name="Выноска 2 (без границы) 1"/>
        <cdr:cNvSpPr/>
      </cdr:nvSpPr>
      <cdr:spPr>
        <a:xfrm xmlns:a="http://schemas.openxmlformats.org/drawingml/2006/main">
          <a:off x="3970762" y="648082"/>
          <a:ext cx="720080" cy="288012"/>
        </a:xfrm>
        <a:prstGeom xmlns:a="http://schemas.openxmlformats.org/drawingml/2006/main" prst="callout2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dirty="0"/>
            <a:t>103%</a:t>
          </a:r>
        </a:p>
      </cdr:txBody>
    </cdr:sp>
  </cdr:relSizeAnchor>
  <cdr:relSizeAnchor xmlns:cdr="http://schemas.openxmlformats.org/drawingml/2006/chartDrawing">
    <cdr:from>
      <cdr:x>0.54448</cdr:x>
      <cdr:y>0.39873</cdr:y>
    </cdr:from>
    <cdr:to>
      <cdr:x>0.6321</cdr:x>
      <cdr:y>0.50505</cdr:y>
    </cdr:to>
    <cdr:sp macro="" textlink="">
      <cdr:nvSpPr>
        <cdr:cNvPr id="3" name="Выноска 2 (без границы) 2"/>
        <cdr:cNvSpPr/>
      </cdr:nvSpPr>
      <cdr:spPr>
        <a:xfrm xmlns:a="http://schemas.openxmlformats.org/drawingml/2006/main">
          <a:off x="4474840" y="1080120"/>
          <a:ext cx="720080" cy="288032"/>
        </a:xfrm>
        <a:prstGeom xmlns:a="http://schemas.openxmlformats.org/drawingml/2006/main" prst="callout2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dirty="0"/>
            <a:t>102%</a:t>
          </a:r>
        </a:p>
      </cdr:txBody>
    </cdr:sp>
  </cdr:relSizeAnchor>
  <cdr:relSizeAnchor xmlns:cdr="http://schemas.openxmlformats.org/drawingml/2006/chartDrawing">
    <cdr:from>
      <cdr:x>0.39554</cdr:x>
      <cdr:y>0.82404</cdr:y>
    </cdr:from>
    <cdr:to>
      <cdr:x>0.49191</cdr:x>
      <cdr:y>0.90378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250704" y="2232248"/>
          <a:ext cx="79208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0.4043</cdr:x>
      <cdr:y>0.77087</cdr:y>
    </cdr:from>
    <cdr:to>
      <cdr:x>0.49191</cdr:x>
      <cdr:y>0.8772</cdr:y>
    </cdr:to>
    <cdr:sp macro="" textlink="">
      <cdr:nvSpPr>
        <cdr:cNvPr id="5" name="Выноска 2 (без границы) 4"/>
        <cdr:cNvSpPr/>
      </cdr:nvSpPr>
      <cdr:spPr>
        <a:xfrm xmlns:a="http://schemas.openxmlformats.org/drawingml/2006/main">
          <a:off x="3322734" y="2088225"/>
          <a:ext cx="720057" cy="288040"/>
        </a:xfrm>
        <a:prstGeom xmlns:a="http://schemas.openxmlformats.org/drawingml/2006/main" prst="callout2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dirty="0"/>
            <a:t>109%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0.15179</cdr:x>
      <cdr:y>0.56944</cdr:y>
    </cdr:from>
    <cdr:to>
      <cdr:x>0.22321</cdr:x>
      <cdr:y>0.63889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24136" y="2952328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>
              <a:latin typeface="Century Gothic" pitchFamily="34" charset="0"/>
            </a:rPr>
            <a:t>100%</a:t>
          </a:r>
        </a:p>
      </cdr:txBody>
    </cdr:sp>
  </cdr:relSizeAnchor>
  <cdr:relSizeAnchor xmlns:cdr="http://schemas.openxmlformats.org/drawingml/2006/chartDrawing">
    <cdr:from>
      <cdr:x>0.28662</cdr:x>
      <cdr:y>0.40278</cdr:y>
    </cdr:from>
    <cdr:to>
      <cdr:x>0.36699</cdr:x>
      <cdr:y>0.45834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240360" y="2088220"/>
          <a:ext cx="908603" cy="288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>
              <a:latin typeface="Century Gothic" pitchFamily="34" charset="0"/>
              <a:cs typeface="Arial" pitchFamily="34" charset="0"/>
            </a:rPr>
            <a:t>99,9%</a:t>
          </a:r>
        </a:p>
      </cdr:txBody>
    </cdr:sp>
  </cdr:relSizeAnchor>
  <cdr:relSizeAnchor xmlns:cdr="http://schemas.openxmlformats.org/drawingml/2006/chartDrawing">
    <cdr:from>
      <cdr:x>0.42858</cdr:x>
      <cdr:y>0.01448</cdr:y>
    </cdr:from>
    <cdr:to>
      <cdr:x>0.51786</cdr:x>
      <cdr:y>0.07003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456430" y="75092"/>
          <a:ext cx="720034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>
              <a:latin typeface="Century Gothic" pitchFamily="34" charset="0"/>
            </a:rPr>
            <a:t>100%</a:t>
          </a:r>
        </a:p>
      </cdr:txBody>
    </cdr:sp>
  </cdr:relSizeAnchor>
  <cdr:relSizeAnchor xmlns:cdr="http://schemas.openxmlformats.org/drawingml/2006/chartDrawing">
    <cdr:from>
      <cdr:x>0.5625</cdr:x>
      <cdr:y>0.10819</cdr:y>
    </cdr:from>
    <cdr:to>
      <cdr:x>0.64285</cdr:x>
      <cdr:y>0.14986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536504" y="560915"/>
          <a:ext cx="648014" cy="2160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>
              <a:latin typeface="Century Gothic" pitchFamily="34" charset="0"/>
            </a:rPr>
            <a:t>89%</a:t>
          </a:r>
        </a:p>
      </cdr:txBody>
    </cdr:sp>
  </cdr:relSizeAnchor>
  <cdr:relSizeAnchor xmlns:cdr="http://schemas.openxmlformats.org/drawingml/2006/chartDrawing">
    <cdr:from>
      <cdr:x>0.63393</cdr:x>
      <cdr:y>0.55556</cdr:y>
    </cdr:from>
    <cdr:to>
      <cdr:x>0.70536</cdr:x>
      <cdr:y>0.61111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112568" y="2880320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b="1" dirty="0">
            <a:latin typeface="Century Gothic" pitchFamily="34" charset="0"/>
          </a:endParaRPr>
        </a:p>
      </cdr:txBody>
    </cdr:sp>
  </cdr:relSizeAnchor>
  <cdr:relSizeAnchor xmlns:cdr="http://schemas.openxmlformats.org/drawingml/2006/chartDrawing">
    <cdr:from>
      <cdr:x>0.72321</cdr:x>
      <cdr:y>0.59764</cdr:y>
    </cdr:from>
    <cdr:to>
      <cdr:x>0.80357</cdr:x>
      <cdr:y>0.6532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832648" y="3098514"/>
          <a:ext cx="648096" cy="288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>
              <a:latin typeface="Century Gothic" pitchFamily="34" charset="0"/>
            </a:rPr>
            <a:t>100%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</cdr:x>
      <cdr:y>0.0835</cdr:y>
    </cdr:from>
    <cdr:to>
      <cdr:x>0.5</cdr:x>
      <cdr:y>0.0835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4572000" y="432048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5" name="Прямая соединительная линия 4"/>
        <cdr:cNvSpPr/>
      </cdr:nvSpPr>
      <cdr:spPr>
        <a:xfrm xmlns:a="http://schemas.openxmlformats.org/drawingml/2006/main" flipH="1">
          <a:off x="0" y="-980728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9" name="Прямая соединительная линия 8"/>
        <cdr:cNvSpPr/>
      </cdr:nvSpPr>
      <cdr:spPr>
        <a:xfrm xmlns:a="http://schemas.openxmlformats.org/drawingml/2006/main">
          <a:off x="0" y="-980728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11" name="Прямая соединительная линия 10"/>
        <cdr:cNvSpPr/>
      </cdr:nvSpPr>
      <cdr:spPr>
        <a:xfrm xmlns:a="http://schemas.openxmlformats.org/drawingml/2006/main">
          <a:off x="0" y="-980728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</cdr:x>
      <cdr:y>0.02783</cdr:y>
    </cdr:from>
    <cdr:to>
      <cdr:x>0.50189</cdr:x>
      <cdr:y>0.50102</cdr:y>
    </cdr:to>
    <cdr:sp macro="" textlink="">
      <cdr:nvSpPr>
        <cdr:cNvPr id="12" name="Прямая соединительная линия 11"/>
        <cdr:cNvSpPr/>
      </cdr:nvSpPr>
      <cdr:spPr>
        <a:xfrm xmlns:a="http://schemas.openxmlformats.org/drawingml/2006/main" flipH="1">
          <a:off x="4698268" y="144016"/>
          <a:ext cx="17748" cy="2448272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bg1">
              <a:lumMod val="5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0.46168</cdr:x>
      <cdr:y>0.50102</cdr:y>
    </cdr:from>
    <cdr:to>
      <cdr:x>0.50066</cdr:x>
      <cdr:y>0.9899</cdr:y>
    </cdr:to>
    <cdr:sp macro="" textlink="">
      <cdr:nvSpPr>
        <cdr:cNvPr id="14" name="Прямая соединительная линия 13"/>
        <cdr:cNvSpPr/>
      </cdr:nvSpPr>
      <cdr:spPr>
        <a:xfrm xmlns:a="http://schemas.openxmlformats.org/drawingml/2006/main" flipH="1">
          <a:off x="4338228" y="2879187"/>
          <a:ext cx="366242" cy="2809445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bg1">
              <a:lumMod val="5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0.55553</cdr:x>
      <cdr:y>0.18796</cdr:y>
    </cdr:from>
    <cdr:to>
      <cdr:x>1</cdr:x>
      <cdr:y>0.56373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5650227" y="1080120"/>
          <a:ext cx="4520649" cy="21594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Социально ориентированные</a:t>
          </a:r>
        </a:p>
        <a:p xmlns:a="http://schemas.openxmlformats.org/drawingml/2006/main">
          <a:r>
            <a:rPr lang="ru-RU" sz="2000" b="1" dirty="0">
              <a:latin typeface="Century Gothic" pitchFamily="34" charset="0"/>
            </a:rPr>
            <a:t> </a:t>
          </a:r>
          <a:r>
            <a:rPr lang="ru-RU" sz="1800" b="1" dirty="0">
              <a:solidFill>
                <a:schemeClr val="bg1">
                  <a:lumMod val="50000"/>
                </a:schemeClr>
              </a:solidFill>
              <a:latin typeface="Century Gothic" pitchFamily="34" charset="0"/>
            </a:rPr>
            <a:t>исполнение </a:t>
          </a:r>
          <a:r>
            <a:rPr lang="ru-RU" sz="2000" b="1" dirty="0">
              <a:latin typeface="Century Gothic" pitchFamily="34" charset="0"/>
            </a:rPr>
            <a:t>- 268 742 тыс. руб. </a:t>
          </a:r>
        </a:p>
        <a:p xmlns:a="http://schemas.openxmlformats.org/drawingml/2006/main">
          <a:r>
            <a:rPr lang="ru-RU" sz="1800" b="1" dirty="0">
              <a:solidFill>
                <a:schemeClr val="bg1">
                  <a:lumMod val="50000"/>
                </a:schemeClr>
              </a:solidFill>
              <a:latin typeface="Century Gothic" pitchFamily="34" charset="0"/>
            </a:rPr>
            <a:t>динамика к 2017 году  </a:t>
          </a:r>
          <a:r>
            <a:rPr lang="ru-RU" sz="2000" b="1" dirty="0">
              <a:latin typeface="Century Gothic" pitchFamily="34" charset="0"/>
            </a:rPr>
            <a:t>109%</a:t>
          </a:r>
        </a:p>
      </cdr:txBody>
    </cdr:sp>
  </cdr:relSizeAnchor>
  <cdr:relSizeAnchor xmlns:cdr="http://schemas.openxmlformats.org/drawingml/2006/chartDrawing">
    <cdr:from>
      <cdr:x>0.20691</cdr:x>
      <cdr:y>0.32579</cdr:y>
    </cdr:from>
    <cdr:to>
      <cdr:x>0.5</cdr:x>
      <cdr:y>0.5</cdr:y>
    </cdr:to>
    <cdr:sp macro="" textlink="">
      <cdr:nvSpPr>
        <cdr:cNvPr id="13" name="Прямая соединительная линия 12"/>
        <cdr:cNvSpPr/>
      </cdr:nvSpPr>
      <cdr:spPr>
        <a:xfrm xmlns:a="http://schemas.openxmlformats.org/drawingml/2006/main" flipH="1" flipV="1">
          <a:off x="1944216" y="1872208"/>
          <a:ext cx="2754052" cy="100111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0.50184</cdr:y>
    </cdr:from>
    <cdr:to>
      <cdr:x>0.36017</cdr:x>
      <cdr:y>0.83585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-1397732" y="2883920"/>
          <a:ext cx="3384351" cy="19194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800" b="1" dirty="0">
              <a:solidFill>
                <a:schemeClr val="bg1">
                  <a:lumMod val="50000"/>
                </a:schemeClr>
              </a:solidFill>
            </a:rPr>
            <a:t>Экономической направленности </a:t>
          </a:r>
        </a:p>
        <a:p xmlns:a="http://schemas.openxmlformats.org/drawingml/2006/main">
          <a:r>
            <a:rPr lang="ru-RU" sz="2800" b="1" dirty="0">
              <a:solidFill>
                <a:schemeClr val="bg1">
                  <a:lumMod val="50000"/>
                </a:schemeClr>
              </a:solidFill>
            </a:rPr>
            <a:t> </a:t>
          </a:r>
          <a:r>
            <a:rPr lang="ru-RU" sz="1600" b="1" dirty="0">
              <a:solidFill>
                <a:schemeClr val="bg1">
                  <a:lumMod val="50000"/>
                </a:schemeClr>
              </a:solidFill>
            </a:rPr>
            <a:t>Исполнение </a:t>
          </a:r>
          <a:r>
            <a:rPr lang="ru-RU" sz="1600" b="1" dirty="0">
              <a:solidFill>
                <a:schemeClr val="tx1"/>
              </a:solidFill>
            </a:rPr>
            <a:t>147 881 тыс. руб.</a:t>
          </a:r>
        </a:p>
        <a:p xmlns:a="http://schemas.openxmlformats.org/drawingml/2006/main">
          <a:r>
            <a:rPr lang="ru-RU" sz="1600" b="1" dirty="0">
              <a:solidFill>
                <a:schemeClr val="bg1">
                  <a:lumMod val="50000"/>
                </a:schemeClr>
              </a:solidFill>
            </a:rPr>
            <a:t>Динамика к 2017 году 177</a:t>
          </a:r>
          <a:r>
            <a:rPr lang="ru-RU" sz="1600" b="1" dirty="0">
              <a:solidFill>
                <a:schemeClr val="tx1"/>
              </a:solidFill>
            </a:rPr>
            <a:t>%</a:t>
          </a:r>
        </a:p>
      </cdr:txBody>
    </cdr:sp>
  </cdr:relSizeAnchor>
  <cdr:relSizeAnchor xmlns:cdr="http://schemas.openxmlformats.org/drawingml/2006/chartDrawing">
    <cdr:from>
      <cdr:x>0.41382</cdr:x>
      <cdr:y>0.04062</cdr:y>
    </cdr:from>
    <cdr:to>
      <cdr:x>0.51344</cdr:x>
      <cdr:y>0.11021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3888432" y="216024"/>
          <a:ext cx="936104" cy="3700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>
              <a:solidFill>
                <a:schemeClr val="bg1">
                  <a:lumMod val="50000"/>
                </a:schemeClr>
              </a:solidFill>
            </a:rPr>
            <a:t>ПРОЧИЕ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0.65758</cdr:x>
      <cdr:y>0.53371</cdr:y>
    </cdr:from>
    <cdr:to>
      <cdr:x>0.91522</cdr:x>
      <cdr:y>0.71629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EE1D444-0DBF-435D-81F3-1796C9F8272A}"/>
            </a:ext>
          </a:extLst>
        </cdr:cNvPr>
        <cdr:cNvSpPr txBox="1"/>
      </cdr:nvSpPr>
      <cdr:spPr>
        <a:xfrm xmlns:a="http://schemas.openxmlformats.org/drawingml/2006/main">
          <a:off x="6614160" y="2736304"/>
          <a:ext cx="2591504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0.70385</cdr:x>
      <cdr:y>0.56982</cdr:y>
    </cdr:from>
    <cdr:to>
      <cdr:x>0.90523</cdr:x>
      <cdr:y>0.74369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491EC734-ACE7-4A18-A760-FA34A7FC47FD}"/>
            </a:ext>
          </a:extLst>
        </cdr:cNvPr>
        <cdr:cNvSpPr txBox="1"/>
      </cdr:nvSpPr>
      <cdr:spPr>
        <a:xfrm xmlns:a="http://schemas.openxmlformats.org/drawingml/2006/main">
          <a:off x="8556949" y="3460052"/>
          <a:ext cx="2448272" cy="1055739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accent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Количество учреждений  - 3 </a:t>
          </a:r>
        </a:p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Штатная численность – 148 </a:t>
          </a:r>
        </a:p>
        <a:p xmlns:a="http://schemas.openxmlformats.org/drawingml/2006/main">
          <a:r>
            <a:rPr lang="ru-RU" sz="1400" i="1" dirty="0">
              <a:latin typeface="Times New Roman" panose="02020603050405020304" pitchFamily="18" charset="0"/>
              <a:cs typeface="Times New Roman" panose="02020603050405020304" pitchFamily="18" charset="0"/>
            </a:rPr>
            <a:t>из них пед. работников – 90</a:t>
          </a:r>
        </a:p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Обучающиеся - 1579</a:t>
          </a:r>
        </a:p>
      </cdr:txBody>
    </cdr:sp>
  </cdr:relSizeAnchor>
  <cdr:relSizeAnchor xmlns:cdr="http://schemas.openxmlformats.org/drawingml/2006/chartDrawing">
    <cdr:from>
      <cdr:x>0.11303</cdr:x>
      <cdr:y>0.72398</cdr:y>
    </cdr:from>
    <cdr:to>
      <cdr:x>0.3075</cdr:x>
      <cdr:y>0.88154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0CAB953C-66A1-45D8-B80D-92B53AB27C39}"/>
            </a:ext>
          </a:extLst>
        </cdr:cNvPr>
        <cdr:cNvSpPr txBox="1"/>
      </cdr:nvSpPr>
      <cdr:spPr>
        <a:xfrm xmlns:a="http://schemas.openxmlformats.org/drawingml/2006/main">
          <a:off x="1374135" y="4396156"/>
          <a:ext cx="2364260" cy="95669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accent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Количество учреждений – 5</a:t>
          </a:r>
        </a:p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Штатная численность – 192 </a:t>
          </a:r>
        </a:p>
        <a:p xmlns:a="http://schemas.openxmlformats.org/drawingml/2006/main">
          <a:r>
            <a:rPr lang="ru-RU" sz="1400" i="1" dirty="0">
              <a:latin typeface="Times New Roman" panose="02020603050405020304" pitchFamily="18" charset="0"/>
              <a:cs typeface="Times New Roman" panose="02020603050405020304" pitchFamily="18" charset="0"/>
            </a:rPr>
            <a:t>из них пед. работники – 77</a:t>
          </a:r>
        </a:p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Дети - 820</a:t>
          </a:r>
        </a:p>
      </cdr:txBody>
    </cdr:sp>
  </cdr:relSizeAnchor>
  <cdr:relSizeAnchor xmlns:cdr="http://schemas.openxmlformats.org/drawingml/2006/chartDrawing">
    <cdr:from>
      <cdr:x>0.05824</cdr:x>
      <cdr:y>0.27335</cdr:y>
    </cdr:from>
    <cdr:to>
      <cdr:x>0.24186</cdr:x>
      <cdr:y>0.43938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FF3B9C67-2D89-4981-9D46-7B0F47CAF78D}"/>
            </a:ext>
          </a:extLst>
        </cdr:cNvPr>
        <cdr:cNvSpPr txBox="1"/>
      </cdr:nvSpPr>
      <cdr:spPr>
        <a:xfrm xmlns:a="http://schemas.openxmlformats.org/drawingml/2006/main">
          <a:off x="708077" y="1659852"/>
          <a:ext cx="2232248" cy="1008112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33CCFF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/>
            <a:t>Количество учреждений – 2</a:t>
          </a:r>
        </a:p>
        <a:p xmlns:a="http://schemas.openxmlformats.org/drawingml/2006/main">
          <a:r>
            <a:rPr lang="ru-RU" sz="1100" dirty="0"/>
            <a:t>Штатная численность – 35 </a:t>
          </a:r>
        </a:p>
        <a:p xmlns:a="http://schemas.openxmlformats.org/drawingml/2006/main">
          <a:r>
            <a:rPr lang="ru-RU" dirty="0"/>
            <a:t>Из них пед работники – 23</a:t>
          </a:r>
        </a:p>
        <a:p xmlns:a="http://schemas.openxmlformats.org/drawingml/2006/main">
          <a:r>
            <a:rPr lang="ru-RU" sz="1100" dirty="0"/>
            <a:t>Обучающиеся – 1 239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A913A-DDD1-429D-AA6C-B3E72A99156F}" type="datetimeFigureOut">
              <a:rPr lang="ru-RU" smtClean="0"/>
              <a:t>06.06.2019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D0C4C-1D4D-4317-A0C4-943667801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583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C817C-29C6-4D4A-ADEB-E9ADDACBEA8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0D0C4C-1D4D-4317-A0C4-94366780144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070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928600" cy="7272338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86887" y="1344322"/>
            <a:ext cx="10154828" cy="456822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535272" y="1496900"/>
            <a:ext cx="9858058" cy="427853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446173" y="1344322"/>
            <a:ext cx="2036255" cy="77571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567379" y="1344322"/>
            <a:ext cx="1793843" cy="684282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6061" y="2217610"/>
            <a:ext cx="9616480" cy="2747328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635" b="0" kern="1200" cap="all" spc="-106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6477" y="4964937"/>
            <a:ext cx="9618878" cy="484824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97" spc="85" baseline="0">
                <a:solidFill>
                  <a:schemeClr val="tx1"/>
                </a:solidFill>
              </a:defRPr>
            </a:lvl1pPr>
            <a:lvl2pPr marL="484815" indent="0" algn="ctr">
              <a:buNone/>
              <a:defRPr sz="1697"/>
            </a:lvl2pPr>
            <a:lvl3pPr marL="969630" indent="0" algn="ctr">
              <a:buNone/>
              <a:defRPr sz="1697"/>
            </a:lvl3pPr>
            <a:lvl4pPr marL="1454445" indent="0" algn="ctr">
              <a:buNone/>
              <a:defRPr sz="1697"/>
            </a:lvl4pPr>
            <a:lvl5pPr marL="1939260" indent="0" algn="ctr">
              <a:buNone/>
              <a:defRPr sz="1697"/>
            </a:lvl5pPr>
            <a:lvl6pPr marL="2424074" indent="0" algn="ctr">
              <a:buNone/>
              <a:defRPr sz="1697"/>
            </a:lvl6pPr>
            <a:lvl7pPr marL="2908889" indent="0" algn="ctr">
              <a:buNone/>
              <a:defRPr sz="1697"/>
            </a:lvl7pPr>
            <a:lvl8pPr marL="3393704" indent="0" algn="ctr">
              <a:buNone/>
              <a:defRPr sz="1697"/>
            </a:lvl8pPr>
            <a:lvl9pPr marL="3878519" indent="0" algn="ctr">
              <a:buNone/>
              <a:defRPr sz="1697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640102" y="1422290"/>
            <a:ext cx="1648397" cy="559065"/>
          </a:xfrm>
        </p:spPr>
        <p:txBody>
          <a:bodyPr/>
          <a:lstStyle>
            <a:lvl1pPr algn="ctr">
              <a:defRPr sz="1379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541735" y="5525895"/>
            <a:ext cx="6262291" cy="242411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9126921" y="5526977"/>
            <a:ext cx="2239474" cy="242411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5825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40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34843" y="808038"/>
            <a:ext cx="2504916" cy="557545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8841" y="808038"/>
            <a:ext cx="8565198" cy="557545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447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649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928600" cy="7272338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86887" y="1344322"/>
            <a:ext cx="10154828" cy="456822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535271" y="1496900"/>
            <a:ext cx="9858058" cy="427853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446173" y="1344322"/>
            <a:ext cx="2036255" cy="77571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567379" y="1344322"/>
            <a:ext cx="1793843" cy="684282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8092" y="2220840"/>
            <a:ext cx="9618878" cy="2744096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635" kern="1200" cap="all" spc="-106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8093" y="4964937"/>
            <a:ext cx="9618878" cy="484823"/>
          </a:xfrm>
        </p:spPr>
        <p:txBody>
          <a:bodyPr anchor="t">
            <a:normAutofit/>
          </a:bodyPr>
          <a:lstStyle>
            <a:lvl1pPr marL="0" indent="0" algn="ctr">
              <a:buNone/>
              <a:defRPr sz="1697">
                <a:solidFill>
                  <a:schemeClr val="tx1"/>
                </a:solidFill>
                <a:effectLst/>
              </a:defRPr>
            </a:lvl1pPr>
            <a:lvl2pPr marL="484815" indent="0">
              <a:buNone/>
              <a:defRPr sz="1697">
                <a:solidFill>
                  <a:schemeClr val="tx1">
                    <a:tint val="75000"/>
                  </a:schemeClr>
                </a:solidFill>
              </a:defRPr>
            </a:lvl2pPr>
            <a:lvl3pPr marL="969630" indent="0">
              <a:buNone/>
              <a:defRPr sz="1697">
                <a:solidFill>
                  <a:schemeClr val="tx1">
                    <a:tint val="75000"/>
                  </a:schemeClr>
                </a:solidFill>
              </a:defRPr>
            </a:lvl3pPr>
            <a:lvl4pPr marL="1454445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4pPr>
            <a:lvl5pPr marL="193926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5pPr>
            <a:lvl6pPr marL="2424074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6pPr>
            <a:lvl7pPr marL="2908889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7pPr>
            <a:lvl8pPr marL="3393704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8pPr>
            <a:lvl9pPr marL="3878519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3334" y="1425732"/>
            <a:ext cx="1648397" cy="562394"/>
          </a:xfrm>
        </p:spPr>
        <p:txBody>
          <a:bodyPr/>
          <a:lstStyle>
            <a:lvl1pPr algn="ctr">
              <a:defRPr lang="en-US" sz="1379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B106E36-FD25-4E2D-B0AA-010F637433A0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41372" y="5525895"/>
            <a:ext cx="6263907" cy="242411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24359" y="5525895"/>
            <a:ext cx="2239880" cy="24241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268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252" y="2230184"/>
            <a:ext cx="5042154" cy="3975545"/>
          </a:xfrm>
        </p:spPr>
        <p:txBody>
          <a:bodyPr/>
          <a:lstStyle>
            <a:lvl1pPr>
              <a:defRPr sz="1909"/>
            </a:lvl1pPr>
            <a:lvl2pPr>
              <a:defRPr sz="1697"/>
            </a:lvl2pPr>
            <a:lvl3pPr>
              <a:defRPr sz="1485"/>
            </a:lvl3pPr>
            <a:lvl4pPr>
              <a:defRPr sz="1485"/>
            </a:lvl4pPr>
            <a:lvl5pPr>
              <a:defRPr sz="1485"/>
            </a:lvl5pPr>
            <a:lvl6pPr>
              <a:defRPr sz="1485"/>
            </a:lvl6pPr>
            <a:lvl7pPr>
              <a:defRPr sz="1485"/>
            </a:lvl7pPr>
            <a:lvl8pPr>
              <a:defRPr sz="1485"/>
            </a:lvl8pPr>
            <a:lvl9pPr>
              <a:defRPr sz="148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194" y="2230184"/>
            <a:ext cx="5042154" cy="3975545"/>
          </a:xfrm>
        </p:spPr>
        <p:txBody>
          <a:bodyPr/>
          <a:lstStyle>
            <a:lvl1pPr>
              <a:defRPr sz="1909"/>
            </a:lvl1pPr>
            <a:lvl2pPr>
              <a:defRPr sz="1697"/>
            </a:lvl2pPr>
            <a:lvl3pPr>
              <a:defRPr sz="1485"/>
            </a:lvl3pPr>
            <a:lvl4pPr>
              <a:defRPr sz="1485"/>
            </a:lvl4pPr>
            <a:lvl5pPr>
              <a:defRPr sz="1485"/>
            </a:lvl5pPr>
            <a:lvl6pPr>
              <a:defRPr sz="1485"/>
            </a:lvl6pPr>
            <a:lvl7pPr>
              <a:defRPr sz="1485"/>
            </a:lvl7pPr>
            <a:lvl8pPr>
              <a:defRPr sz="1485"/>
            </a:lvl8pPr>
            <a:lvl9pPr>
              <a:defRPr sz="148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318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4485" y="2199658"/>
            <a:ext cx="5042154" cy="678752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2015" b="0">
                <a:solidFill>
                  <a:schemeClr val="tx2"/>
                </a:solidFill>
                <a:latin typeface="+mn-lt"/>
              </a:defRPr>
            </a:lvl1pPr>
            <a:lvl2pPr marL="484815" indent="0">
              <a:buNone/>
              <a:defRPr sz="2015" b="1"/>
            </a:lvl2pPr>
            <a:lvl3pPr marL="969630" indent="0">
              <a:buNone/>
              <a:defRPr sz="1909" b="1"/>
            </a:lvl3pPr>
            <a:lvl4pPr marL="1454445" indent="0">
              <a:buNone/>
              <a:defRPr sz="1697" b="1"/>
            </a:lvl4pPr>
            <a:lvl5pPr marL="1939260" indent="0">
              <a:buNone/>
              <a:defRPr sz="1697" b="1"/>
            </a:lvl5pPr>
            <a:lvl6pPr marL="2424074" indent="0">
              <a:buNone/>
              <a:defRPr sz="1697" b="1"/>
            </a:lvl6pPr>
            <a:lvl7pPr marL="2908889" indent="0">
              <a:buNone/>
              <a:defRPr sz="1697" b="1"/>
            </a:lvl7pPr>
            <a:lvl8pPr marL="3393704" indent="0">
              <a:buNone/>
              <a:defRPr sz="1697" b="1"/>
            </a:lvl8pPr>
            <a:lvl9pPr marL="3878519" indent="0">
              <a:buNone/>
              <a:defRPr sz="169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4485" y="2922400"/>
            <a:ext cx="5042154" cy="3393758"/>
          </a:xfrm>
        </p:spPr>
        <p:txBody>
          <a:bodyPr/>
          <a:lstStyle>
            <a:lvl1pPr>
              <a:defRPr sz="1909"/>
            </a:lvl1pPr>
            <a:lvl2pPr>
              <a:defRPr sz="1697"/>
            </a:lvl2pPr>
            <a:lvl3pPr>
              <a:defRPr sz="1485"/>
            </a:lvl3pPr>
            <a:lvl4pPr>
              <a:defRPr sz="1485"/>
            </a:lvl4pPr>
            <a:lvl5pPr>
              <a:defRPr sz="1485"/>
            </a:lvl5pPr>
            <a:lvl6pPr>
              <a:defRPr sz="1485"/>
            </a:lvl6pPr>
            <a:lvl7pPr>
              <a:defRPr sz="1485"/>
            </a:lvl7pPr>
            <a:lvl8pPr>
              <a:defRPr sz="1485"/>
            </a:lvl8pPr>
            <a:lvl9pPr>
              <a:defRPr sz="148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58426" y="2199658"/>
            <a:ext cx="5042154" cy="678752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2015" b="0">
                <a:solidFill>
                  <a:schemeClr val="tx2"/>
                </a:solidFill>
              </a:defRPr>
            </a:lvl1pPr>
            <a:lvl2pPr marL="484815" indent="0">
              <a:buNone/>
              <a:defRPr sz="2015" b="1"/>
            </a:lvl2pPr>
            <a:lvl3pPr marL="969630" indent="0">
              <a:buNone/>
              <a:defRPr sz="1909" b="1"/>
            </a:lvl3pPr>
            <a:lvl4pPr marL="1454445" indent="0">
              <a:buNone/>
              <a:defRPr sz="1697" b="1"/>
            </a:lvl4pPr>
            <a:lvl5pPr marL="1939260" indent="0">
              <a:buNone/>
              <a:defRPr sz="1697" b="1"/>
            </a:lvl5pPr>
            <a:lvl6pPr marL="2424074" indent="0">
              <a:buNone/>
              <a:defRPr sz="1697" b="1"/>
            </a:lvl6pPr>
            <a:lvl7pPr marL="2908889" indent="0">
              <a:buNone/>
              <a:defRPr sz="1697" b="1"/>
            </a:lvl7pPr>
            <a:lvl8pPr marL="3393704" indent="0">
              <a:buNone/>
              <a:defRPr sz="1697" b="1"/>
            </a:lvl8pPr>
            <a:lvl9pPr marL="3878519" indent="0">
              <a:buNone/>
              <a:defRPr sz="169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58426" y="2923125"/>
            <a:ext cx="5042154" cy="3393758"/>
          </a:xfrm>
        </p:spPr>
        <p:txBody>
          <a:bodyPr/>
          <a:lstStyle>
            <a:lvl1pPr>
              <a:defRPr sz="1909"/>
            </a:lvl1pPr>
            <a:lvl2pPr>
              <a:defRPr sz="1697"/>
            </a:lvl2pPr>
            <a:lvl3pPr>
              <a:defRPr sz="1485"/>
            </a:lvl3pPr>
            <a:lvl4pPr>
              <a:defRPr sz="1485"/>
            </a:lvl4pPr>
            <a:lvl5pPr>
              <a:defRPr sz="1485"/>
            </a:lvl5pPr>
            <a:lvl6pPr>
              <a:defRPr sz="1485"/>
            </a:lvl6pPr>
            <a:lvl7pPr>
              <a:defRPr sz="1485"/>
            </a:lvl7pPr>
            <a:lvl8pPr>
              <a:defRPr sz="1485"/>
            </a:lvl8pPr>
            <a:lvl9pPr>
              <a:defRPr sz="148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640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89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000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60363" y="252108"/>
            <a:ext cx="9046788" cy="676812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565368" y="252108"/>
            <a:ext cx="3102864" cy="67681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58057" y="644089"/>
            <a:ext cx="2577640" cy="1745361"/>
          </a:xfrm>
        </p:spPr>
        <p:txBody>
          <a:bodyPr anchor="b">
            <a:normAutofit/>
          </a:bodyPr>
          <a:lstStyle>
            <a:lvl1pPr algn="l" defTabSz="9696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969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7234" y="646430"/>
            <a:ext cx="8241983" cy="5656263"/>
          </a:xfrm>
        </p:spPr>
        <p:txBody>
          <a:bodyPr/>
          <a:lstStyle>
            <a:lvl1pPr>
              <a:defRPr sz="1909"/>
            </a:lvl1pPr>
            <a:lvl2pPr>
              <a:defRPr sz="1697"/>
            </a:lvl2pPr>
            <a:lvl3pPr>
              <a:defRPr sz="1485"/>
            </a:lvl3pPr>
            <a:lvl4pPr>
              <a:defRPr sz="1485"/>
            </a:lvl4pPr>
            <a:lvl5pPr>
              <a:defRPr sz="1485"/>
            </a:lvl5pPr>
            <a:lvl6pPr>
              <a:defRPr sz="1485"/>
            </a:lvl6pPr>
            <a:lvl7pPr>
              <a:defRPr sz="1485"/>
            </a:lvl7pPr>
            <a:lvl8pPr>
              <a:defRPr sz="1485"/>
            </a:lvl8pPr>
            <a:lvl9pPr>
              <a:defRPr sz="148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58057" y="2424113"/>
            <a:ext cx="2577640" cy="371697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48"/>
              </a:spcBef>
              <a:buNone/>
              <a:defRPr sz="1485">
                <a:solidFill>
                  <a:srgbClr val="FFFFFF"/>
                </a:solidFill>
              </a:defRPr>
            </a:lvl1pPr>
            <a:lvl2pPr marL="484815" indent="0">
              <a:buNone/>
              <a:defRPr sz="1272"/>
            </a:lvl2pPr>
            <a:lvl3pPr marL="969630" indent="0">
              <a:buNone/>
              <a:defRPr sz="1060"/>
            </a:lvl3pPr>
            <a:lvl4pPr marL="1454445" indent="0">
              <a:buNone/>
              <a:defRPr sz="954"/>
            </a:lvl4pPr>
            <a:lvl5pPr marL="1939260" indent="0">
              <a:buNone/>
              <a:defRPr sz="954"/>
            </a:lvl5pPr>
            <a:lvl6pPr marL="2424074" indent="0">
              <a:buNone/>
              <a:defRPr sz="954"/>
            </a:lvl6pPr>
            <a:lvl7pPr marL="2908889" indent="0">
              <a:buNone/>
              <a:defRPr sz="954"/>
            </a:lvl7pPr>
            <a:lvl8pPr marL="3393704" indent="0">
              <a:buNone/>
              <a:defRPr sz="954"/>
            </a:lvl8pPr>
            <a:lvl9pPr marL="3878519" indent="0">
              <a:buNone/>
              <a:defRPr sz="95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1021628" y="6598975"/>
            <a:ext cx="1551432" cy="29089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9710814" y="397555"/>
            <a:ext cx="2811971" cy="6477229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88269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565368" y="252108"/>
            <a:ext cx="3102864" cy="67681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58057" y="639966"/>
            <a:ext cx="2579256" cy="1745361"/>
          </a:xfrm>
        </p:spPr>
        <p:txBody>
          <a:bodyPr anchor="b">
            <a:noAutofit/>
          </a:bodyPr>
          <a:lstStyle>
            <a:lvl1pPr algn="l">
              <a:defRPr sz="2969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2410" y="252108"/>
            <a:ext cx="9046788" cy="6768123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393"/>
            </a:lvl1pPr>
            <a:lvl2pPr marL="484815" indent="0">
              <a:buNone/>
              <a:defRPr sz="2969"/>
            </a:lvl2pPr>
            <a:lvl3pPr marL="969630" indent="0">
              <a:buNone/>
              <a:defRPr sz="2545"/>
            </a:lvl3pPr>
            <a:lvl4pPr marL="1454445" indent="0">
              <a:buNone/>
              <a:defRPr sz="2121"/>
            </a:lvl4pPr>
            <a:lvl5pPr marL="1939260" indent="0">
              <a:buNone/>
              <a:defRPr sz="2121"/>
            </a:lvl5pPr>
            <a:lvl6pPr marL="2424074" indent="0">
              <a:buNone/>
              <a:defRPr sz="2121"/>
            </a:lvl6pPr>
            <a:lvl7pPr marL="2908889" indent="0">
              <a:buNone/>
              <a:defRPr sz="2121"/>
            </a:lvl7pPr>
            <a:lvl8pPr marL="3393704" indent="0">
              <a:buNone/>
              <a:defRPr sz="2121"/>
            </a:lvl8pPr>
            <a:lvl9pPr marL="3878519" indent="0">
              <a:buNone/>
              <a:defRPr sz="2121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58057" y="2424112"/>
            <a:ext cx="2579256" cy="3713741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48"/>
              </a:spcBef>
              <a:buNone/>
              <a:defRPr sz="1485">
                <a:solidFill>
                  <a:srgbClr val="FFFFFF"/>
                </a:solidFill>
              </a:defRPr>
            </a:lvl1pPr>
            <a:lvl2pPr marL="484815" indent="0">
              <a:buNone/>
              <a:defRPr sz="1272"/>
            </a:lvl2pPr>
            <a:lvl3pPr marL="969630" indent="0">
              <a:buNone/>
              <a:defRPr sz="1060"/>
            </a:lvl3pPr>
            <a:lvl4pPr marL="1454445" indent="0">
              <a:buNone/>
              <a:defRPr sz="954"/>
            </a:lvl4pPr>
            <a:lvl5pPr marL="1939260" indent="0">
              <a:buNone/>
              <a:defRPr sz="954"/>
            </a:lvl5pPr>
            <a:lvl6pPr marL="2424074" indent="0">
              <a:buNone/>
              <a:defRPr sz="954"/>
            </a:lvl6pPr>
            <a:lvl7pPr marL="2908889" indent="0">
              <a:buNone/>
              <a:defRPr sz="954"/>
            </a:lvl7pPr>
            <a:lvl8pPr marL="3393704" indent="0">
              <a:buNone/>
              <a:defRPr sz="954"/>
            </a:lvl8pPr>
            <a:lvl9pPr marL="3878519" indent="0">
              <a:buNone/>
              <a:defRPr sz="95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5B106E36-FD25-4E2D-B0AA-010F637433A0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69630" rtl="0" eaLnBrk="1" latinLnBrk="0" hangingPunct="1">
              <a:defRPr lang="en-US" sz="106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24864" y="6603283"/>
            <a:ext cx="1551432" cy="29089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710814" y="397555"/>
            <a:ext cx="2811971" cy="6477229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04480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48876" y="252108"/>
            <a:ext cx="12430849" cy="6768123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253" y="681417"/>
            <a:ext cx="10666095" cy="14544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253" y="2230184"/>
            <a:ext cx="10666095" cy="4169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0894" y="6688761"/>
            <a:ext cx="2908935" cy="2908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00812" y="6688761"/>
            <a:ext cx="5526977" cy="2908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02435" y="6688761"/>
            <a:ext cx="1551432" cy="2908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12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69630" rtl="0" eaLnBrk="1" latinLnBrk="0" hangingPunct="1">
        <a:lnSpc>
          <a:spcPct val="90000"/>
        </a:lnSpc>
        <a:spcBef>
          <a:spcPct val="0"/>
        </a:spcBef>
        <a:buNone/>
        <a:defRPr lang="en-US" sz="509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93926" indent="-193926" algn="l" defTabSz="969630" rtl="0" eaLnBrk="1" latinLnBrk="0" hangingPunct="1">
        <a:lnSpc>
          <a:spcPct val="100000"/>
        </a:lnSpc>
        <a:spcBef>
          <a:spcPts val="954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909" kern="1200">
          <a:solidFill>
            <a:schemeClr val="tx1"/>
          </a:solidFill>
          <a:latin typeface="+mn-lt"/>
          <a:ea typeface="+mn-ea"/>
          <a:cs typeface="+mn-cs"/>
        </a:defRPr>
      </a:lvl1pPr>
      <a:lvl2pPr marL="484815" indent="-193926" algn="l" defTabSz="969630" rtl="0" eaLnBrk="1" latinLnBrk="0" hangingPunct="1">
        <a:lnSpc>
          <a:spcPct val="100000"/>
        </a:lnSpc>
        <a:spcBef>
          <a:spcPts val="53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97" kern="1200">
          <a:solidFill>
            <a:schemeClr val="tx1"/>
          </a:solidFill>
          <a:latin typeface="+mn-lt"/>
          <a:ea typeface="+mn-ea"/>
          <a:cs typeface="+mn-cs"/>
        </a:defRPr>
      </a:lvl2pPr>
      <a:lvl3pPr marL="775704" indent="-193926" algn="l" defTabSz="969630" rtl="0" eaLnBrk="1" latinLnBrk="0" hangingPunct="1">
        <a:lnSpc>
          <a:spcPct val="100000"/>
        </a:lnSpc>
        <a:spcBef>
          <a:spcPts val="53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066593" indent="-193926" algn="l" defTabSz="969630" rtl="0" eaLnBrk="1" latinLnBrk="0" hangingPunct="1">
        <a:lnSpc>
          <a:spcPct val="100000"/>
        </a:lnSpc>
        <a:spcBef>
          <a:spcPts val="53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357482" indent="-193926" algn="l" defTabSz="969630" rtl="0" eaLnBrk="1" latinLnBrk="0" hangingPunct="1">
        <a:lnSpc>
          <a:spcPct val="100000"/>
        </a:lnSpc>
        <a:spcBef>
          <a:spcPts val="53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696640" indent="-242407" algn="l" defTabSz="969630" rtl="0" eaLnBrk="1" latinLnBrk="0" hangingPunct="1">
        <a:lnSpc>
          <a:spcPct val="100000"/>
        </a:lnSpc>
        <a:spcBef>
          <a:spcPts val="53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014760" indent="-242407" algn="l" defTabSz="969630" rtl="0" eaLnBrk="1" latinLnBrk="0" hangingPunct="1">
        <a:lnSpc>
          <a:spcPct val="100000"/>
        </a:lnSpc>
        <a:spcBef>
          <a:spcPts val="53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332880" indent="-242407" algn="l" defTabSz="969630" rtl="0" eaLnBrk="1" latinLnBrk="0" hangingPunct="1">
        <a:lnSpc>
          <a:spcPct val="100000"/>
        </a:lnSpc>
        <a:spcBef>
          <a:spcPts val="53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2651000" indent="-242407" algn="l" defTabSz="969630" rtl="0" eaLnBrk="1" latinLnBrk="0" hangingPunct="1">
        <a:lnSpc>
          <a:spcPct val="100000"/>
        </a:lnSpc>
        <a:spcBef>
          <a:spcPts val="53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9630" rtl="0" eaLnBrk="1" latinLnBrk="0" hangingPunct="1">
        <a:defRPr sz="1909" kern="1200">
          <a:solidFill>
            <a:schemeClr val="tx1"/>
          </a:solidFill>
          <a:latin typeface="+mn-lt"/>
          <a:ea typeface="+mn-ea"/>
          <a:cs typeface="+mn-cs"/>
        </a:defRPr>
      </a:lvl1pPr>
      <a:lvl2pPr marL="484815" algn="l" defTabSz="969630" rtl="0" eaLnBrk="1" latinLnBrk="0" hangingPunct="1">
        <a:defRPr sz="1909" kern="1200">
          <a:solidFill>
            <a:schemeClr val="tx1"/>
          </a:solidFill>
          <a:latin typeface="+mn-lt"/>
          <a:ea typeface="+mn-ea"/>
          <a:cs typeface="+mn-cs"/>
        </a:defRPr>
      </a:lvl2pPr>
      <a:lvl3pPr marL="969630" algn="l" defTabSz="969630" rtl="0" eaLnBrk="1" latinLnBrk="0" hangingPunct="1">
        <a:defRPr sz="1909" kern="1200">
          <a:solidFill>
            <a:schemeClr val="tx1"/>
          </a:solidFill>
          <a:latin typeface="+mn-lt"/>
          <a:ea typeface="+mn-ea"/>
          <a:cs typeface="+mn-cs"/>
        </a:defRPr>
      </a:lvl3pPr>
      <a:lvl4pPr marL="1454445" algn="l" defTabSz="969630" rtl="0" eaLnBrk="1" latinLnBrk="0" hangingPunct="1">
        <a:defRPr sz="1909" kern="1200">
          <a:solidFill>
            <a:schemeClr val="tx1"/>
          </a:solidFill>
          <a:latin typeface="+mn-lt"/>
          <a:ea typeface="+mn-ea"/>
          <a:cs typeface="+mn-cs"/>
        </a:defRPr>
      </a:lvl4pPr>
      <a:lvl5pPr marL="1939260" algn="l" defTabSz="969630" rtl="0" eaLnBrk="1" latinLnBrk="0" hangingPunct="1">
        <a:defRPr sz="1909" kern="1200">
          <a:solidFill>
            <a:schemeClr val="tx1"/>
          </a:solidFill>
          <a:latin typeface="+mn-lt"/>
          <a:ea typeface="+mn-ea"/>
          <a:cs typeface="+mn-cs"/>
        </a:defRPr>
      </a:lvl5pPr>
      <a:lvl6pPr marL="2424074" algn="l" defTabSz="969630" rtl="0" eaLnBrk="1" latinLnBrk="0" hangingPunct="1">
        <a:defRPr sz="1909" kern="1200">
          <a:solidFill>
            <a:schemeClr val="tx1"/>
          </a:solidFill>
          <a:latin typeface="+mn-lt"/>
          <a:ea typeface="+mn-ea"/>
          <a:cs typeface="+mn-cs"/>
        </a:defRPr>
      </a:lvl6pPr>
      <a:lvl7pPr marL="2908889" algn="l" defTabSz="969630" rtl="0" eaLnBrk="1" latinLnBrk="0" hangingPunct="1">
        <a:defRPr sz="1909" kern="1200">
          <a:solidFill>
            <a:schemeClr val="tx1"/>
          </a:solidFill>
          <a:latin typeface="+mn-lt"/>
          <a:ea typeface="+mn-ea"/>
          <a:cs typeface="+mn-cs"/>
        </a:defRPr>
      </a:lvl7pPr>
      <a:lvl8pPr marL="3393704" algn="l" defTabSz="969630" rtl="0" eaLnBrk="1" latinLnBrk="0" hangingPunct="1">
        <a:defRPr sz="1909" kern="1200">
          <a:solidFill>
            <a:schemeClr val="tx1"/>
          </a:solidFill>
          <a:latin typeface="+mn-lt"/>
          <a:ea typeface="+mn-ea"/>
          <a:cs typeface="+mn-cs"/>
        </a:defRPr>
      </a:lvl8pPr>
      <a:lvl9pPr marL="3878519" algn="l" defTabSz="969630" rtl="0" eaLnBrk="1" latinLnBrk="0" hangingPunct="1">
        <a:defRPr sz="19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microsoft.com/office/2014/relationships/chartEx" Target="../charts/chartEx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1E1743B-7C01-47E4-A9E6-345262A2F079}"/>
              </a:ext>
            </a:extLst>
          </p:cNvPr>
          <p:cNvSpPr/>
          <p:nvPr/>
        </p:nvSpPr>
        <p:spPr>
          <a:xfrm>
            <a:off x="271612" y="1375222"/>
            <a:ext cx="11017224" cy="175689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855788" y="1375222"/>
            <a:ext cx="8782129" cy="1756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969" b="1" dirty="0"/>
              <a:t>Отчет об исполнении бюджета муниципального образования «Светлогорский район» за 2018 год</a:t>
            </a:r>
          </a:p>
          <a:p>
            <a:endParaRPr lang="ru-RU" sz="1909" dirty="0"/>
          </a:p>
        </p:txBody>
      </p:sp>
      <p:sp>
        <p:nvSpPr>
          <p:cNvPr id="8" name="TextBox 7"/>
          <p:cNvSpPr txBox="1"/>
          <p:nvPr/>
        </p:nvSpPr>
        <p:spPr>
          <a:xfrm>
            <a:off x="1063700" y="6308717"/>
            <a:ext cx="11017224" cy="386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9" b="1" dirty="0"/>
              <a:t>г. Светлогорск                                                                                                                 20.05.2019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" y="200037"/>
            <a:ext cx="6375395" cy="748750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ru-RU" sz="1909" b="1" dirty="0">
                <a:solidFill>
                  <a:schemeClr val="bg1"/>
                </a:solidFill>
                <a:latin typeface="Century Gothic" pitchFamily="34" charset="0"/>
              </a:rPr>
              <a:t>Направления финансового обеспечения в 2018 г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5595960"/>
              </p:ext>
            </p:extLst>
          </p:nvPr>
        </p:nvGraphicFramePr>
        <p:xfrm>
          <a:off x="317442" y="1116343"/>
          <a:ext cx="12255536" cy="4978583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5806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2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29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22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5703">
                <a:tc>
                  <a:txBody>
                    <a:bodyPr/>
                    <a:lstStyle/>
                    <a:p>
                      <a:r>
                        <a:rPr lang="ru-RU" sz="1900" u="none" dirty="0"/>
                        <a:t>Наименование показателя</a:t>
                      </a:r>
                      <a:endParaRPr lang="ru-RU" sz="1900" u="none" dirty="0">
                        <a:solidFill>
                          <a:schemeClr val="bg1"/>
                        </a:solidFill>
                      </a:endParaRP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u="none" dirty="0"/>
                        <a:t>План</a:t>
                      </a:r>
                      <a:endParaRPr lang="ru-RU" sz="1900" u="none" dirty="0">
                        <a:solidFill>
                          <a:schemeClr val="bg1"/>
                        </a:solidFill>
                      </a:endParaRP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u="none" dirty="0"/>
                        <a:t>Факт</a:t>
                      </a:r>
                      <a:endParaRPr lang="ru-RU" sz="1900" u="none" dirty="0">
                        <a:solidFill>
                          <a:schemeClr val="bg1"/>
                        </a:solidFill>
                      </a:endParaRP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u="none" dirty="0"/>
                        <a:t>Исполнение</a:t>
                      </a:r>
                      <a:endParaRPr lang="ru-RU" sz="1500" u="none" dirty="0">
                        <a:solidFill>
                          <a:schemeClr val="bg1"/>
                        </a:solidFill>
                      </a:endParaRP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u="none" dirty="0"/>
                        <a:t>Доля в расходах</a:t>
                      </a:r>
                      <a:endParaRPr lang="ru-RU" sz="1500" u="none" dirty="0">
                        <a:solidFill>
                          <a:schemeClr val="bg1"/>
                        </a:solidFill>
                      </a:endParaRPr>
                    </a:p>
                  </a:txBody>
                  <a:tcPr marL="96964" marR="96964" marT="48482" marB="4848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792">
                <a:tc>
                  <a:txBody>
                    <a:bodyPr/>
                    <a:lstStyle/>
                    <a:p>
                      <a:r>
                        <a:rPr lang="ru-RU" sz="1500" kern="1200" dirty="0"/>
                        <a:t>Расходы на выплаты персоналу </a:t>
                      </a:r>
                      <a:endParaRPr lang="ru-RU" sz="1500" dirty="0">
                        <a:latin typeface="Century Gothic" pitchFamily="34" charset="0"/>
                      </a:endParaRP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82 274</a:t>
                      </a:r>
                      <a:endParaRPr lang="ru-RU" sz="1500" dirty="0">
                        <a:latin typeface="Century Gothic" pitchFamily="34" charset="0"/>
                      </a:endParaRP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81 363</a:t>
                      </a:r>
                      <a:endParaRPr lang="ru-RU" sz="1500" b="1" dirty="0">
                        <a:solidFill>
                          <a:srgbClr val="0066FF"/>
                        </a:solidFill>
                        <a:latin typeface="Century Gothic" pitchFamily="34" charset="0"/>
                      </a:endParaRP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99%</a:t>
                      </a:r>
                      <a:endParaRPr lang="ru-RU" sz="1500" dirty="0">
                        <a:latin typeface="Century Gothic" pitchFamily="34" charset="0"/>
                      </a:endParaRP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16%</a:t>
                      </a:r>
                      <a:endParaRPr lang="ru-RU" sz="1500" dirty="0">
                        <a:latin typeface="Century Gothic" pitchFamily="34" charset="0"/>
                      </a:endParaRPr>
                    </a:p>
                  </a:txBody>
                  <a:tcPr marL="96964" marR="96964" marT="48482" marB="4848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869">
                <a:tc>
                  <a:txBody>
                    <a:bodyPr/>
                    <a:lstStyle/>
                    <a:p>
                      <a:r>
                        <a:rPr lang="ru-RU" sz="1500" kern="1200" dirty="0"/>
                        <a:t>Закупка товаров, работ и услуг для муниципальных</a:t>
                      </a:r>
                      <a:r>
                        <a:rPr lang="ru-RU" sz="1500" kern="1200" baseline="0" dirty="0"/>
                        <a:t> </a:t>
                      </a:r>
                      <a:r>
                        <a:rPr lang="ru-RU" sz="1500" kern="1200" dirty="0"/>
                        <a:t>нужд</a:t>
                      </a:r>
                      <a:endParaRPr lang="ru-RU" sz="1500" dirty="0">
                        <a:latin typeface="Century Gothic" pitchFamily="34" charset="0"/>
                      </a:endParaRP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150 640</a:t>
                      </a:r>
                      <a:endParaRPr lang="ru-RU" sz="1500" dirty="0">
                        <a:latin typeface="Century Gothic" pitchFamily="34" charset="0"/>
                      </a:endParaRP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137 170</a:t>
                      </a:r>
                      <a:endParaRPr lang="ru-RU" sz="1500" b="1" dirty="0">
                        <a:solidFill>
                          <a:srgbClr val="0066FF"/>
                        </a:solidFill>
                        <a:latin typeface="Century Gothic" pitchFamily="34" charset="0"/>
                      </a:endParaRP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91%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27%</a:t>
                      </a:r>
                      <a:endParaRPr lang="ru-RU" sz="1500" dirty="0">
                        <a:latin typeface="Century Gothic" pitchFamily="34" charset="0"/>
                      </a:endParaRPr>
                    </a:p>
                  </a:txBody>
                  <a:tcPr marL="96964" marR="96964" marT="48482" marB="4848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597">
                <a:tc>
                  <a:txBody>
                    <a:bodyPr/>
                    <a:lstStyle/>
                    <a:p>
                      <a:r>
                        <a:rPr lang="ru-RU" sz="1500" kern="1200" dirty="0"/>
                        <a:t> Социальное обеспечение и иные выплаты населению</a:t>
                      </a:r>
                      <a:endParaRPr lang="ru-RU" sz="1500" dirty="0">
                        <a:latin typeface="Century Gothic" pitchFamily="34" charset="0"/>
                      </a:endParaRP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14 506</a:t>
                      </a:r>
                      <a:endParaRPr lang="ru-RU" sz="1500" dirty="0">
                        <a:latin typeface="Century Gothic" pitchFamily="34" charset="0"/>
                      </a:endParaRP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11 945</a:t>
                      </a:r>
                      <a:endParaRPr lang="ru-RU" sz="1500" dirty="0">
                        <a:latin typeface="Century Gothic" pitchFamily="34" charset="0"/>
                      </a:endParaRP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82%</a:t>
                      </a:r>
                      <a:endParaRPr lang="ru-RU" sz="1500" b="1" dirty="0">
                        <a:solidFill>
                          <a:srgbClr val="CC0066"/>
                        </a:solidFill>
                        <a:latin typeface="Century Gothic" pitchFamily="34" charset="0"/>
                      </a:endParaRP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2%</a:t>
                      </a:r>
                      <a:endParaRPr lang="ru-RU" sz="1500" dirty="0">
                        <a:latin typeface="Century Gothic" pitchFamily="34" charset="0"/>
                      </a:endParaRPr>
                    </a:p>
                  </a:txBody>
                  <a:tcPr marL="96964" marR="96964" marT="48482" marB="4848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1509">
                <a:tc>
                  <a:txBody>
                    <a:bodyPr/>
                    <a:lstStyle/>
                    <a:p>
                      <a:r>
                        <a:rPr lang="ru-RU" sz="1500" kern="1200" dirty="0"/>
                        <a:t>Капитальные вложения в объекты муниципальной собственности</a:t>
                      </a:r>
                      <a:endParaRPr lang="ru-RU" sz="1500" dirty="0">
                        <a:latin typeface="Century Gothic" pitchFamily="34" charset="0"/>
                      </a:endParaRP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14 242</a:t>
                      </a:r>
                      <a:endParaRPr lang="ru-RU" sz="1500" dirty="0">
                        <a:latin typeface="Century Gothic" pitchFamily="34" charset="0"/>
                      </a:endParaRP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3 345</a:t>
                      </a:r>
                      <a:endParaRPr lang="ru-RU" sz="1500" dirty="0">
                        <a:latin typeface="Century Gothic" pitchFamily="34" charset="0"/>
                      </a:endParaRP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23%</a:t>
                      </a:r>
                      <a:endParaRPr lang="ru-RU" sz="1500" b="1" dirty="0">
                        <a:solidFill>
                          <a:srgbClr val="CC0066"/>
                        </a:solidFill>
                        <a:latin typeface="Century Gothic" pitchFamily="34" charset="0"/>
                      </a:endParaRP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-</a:t>
                      </a:r>
                      <a:endParaRPr lang="ru-RU" sz="1500" dirty="0">
                        <a:latin typeface="Century Gothic" pitchFamily="34" charset="0"/>
                      </a:endParaRPr>
                    </a:p>
                  </a:txBody>
                  <a:tcPr marL="96964" marR="96964" marT="48482" marB="4848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3433">
                <a:tc>
                  <a:txBody>
                    <a:bodyPr/>
                    <a:lstStyle/>
                    <a:p>
                      <a:r>
                        <a:rPr lang="ru-RU" sz="1500" kern="1200" dirty="0"/>
                        <a:t>Межбюджетные трансферты</a:t>
                      </a:r>
                      <a:endParaRPr lang="ru-RU" sz="1500" dirty="0">
                        <a:latin typeface="Century Gothic" pitchFamily="34" charset="0"/>
                      </a:endParaRP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11 640</a:t>
                      </a:r>
                      <a:endParaRPr lang="ru-RU" sz="1500" dirty="0">
                        <a:latin typeface="Century Gothic" pitchFamily="34" charset="0"/>
                      </a:endParaRP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11 640</a:t>
                      </a:r>
                      <a:endParaRPr lang="ru-RU" sz="1500" dirty="0">
                        <a:latin typeface="Century Gothic" pitchFamily="34" charset="0"/>
                      </a:endParaRP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100%</a:t>
                      </a:r>
                      <a:endParaRPr lang="ru-RU" sz="1500" dirty="0">
                        <a:latin typeface="Century Gothic" pitchFamily="34" charset="0"/>
                      </a:endParaRP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2%</a:t>
                      </a:r>
                      <a:endParaRPr lang="ru-RU" sz="1500" dirty="0">
                        <a:latin typeface="Century Gothic" pitchFamily="34" charset="0"/>
                      </a:endParaRPr>
                    </a:p>
                  </a:txBody>
                  <a:tcPr marL="96964" marR="96964" marT="48482" marB="4848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1303">
                <a:tc>
                  <a:txBody>
                    <a:bodyPr/>
                    <a:lstStyle/>
                    <a:p>
                      <a:r>
                        <a:rPr lang="ru-RU" sz="1500" kern="1200" dirty="0"/>
                        <a:t> Предоставление субсидий бюджетным, автономным учреждениям и иным некоммерческим организациям</a:t>
                      </a:r>
                      <a:endParaRPr lang="ru-RU" sz="1500" dirty="0">
                        <a:latin typeface="Century Gothic" pitchFamily="34" charset="0"/>
                      </a:endParaRP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254 614</a:t>
                      </a:r>
                      <a:endParaRPr lang="ru-RU" sz="1500" dirty="0">
                        <a:latin typeface="Century Gothic" pitchFamily="34" charset="0"/>
                      </a:endParaRP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253 714</a:t>
                      </a:r>
                      <a:endParaRPr lang="ru-RU" sz="1500" b="1" dirty="0">
                        <a:solidFill>
                          <a:srgbClr val="0066FF"/>
                        </a:solidFill>
                        <a:latin typeface="Century Gothic" pitchFamily="34" charset="0"/>
                      </a:endParaRP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99%</a:t>
                      </a:r>
                      <a:endParaRPr lang="ru-RU" sz="1500" dirty="0">
                        <a:latin typeface="Century Gothic" pitchFamily="34" charset="0"/>
                      </a:endParaRP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49%</a:t>
                      </a:r>
                      <a:endParaRPr lang="ru-RU" sz="1500" dirty="0">
                        <a:latin typeface="Century Gothic" pitchFamily="34" charset="0"/>
                      </a:endParaRPr>
                    </a:p>
                  </a:txBody>
                  <a:tcPr marL="96964" marR="96964" marT="48482" marB="4848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3433">
                <a:tc>
                  <a:txBody>
                    <a:bodyPr/>
                    <a:lstStyle/>
                    <a:p>
                      <a:r>
                        <a:rPr lang="ru-RU" sz="1900" kern="1200" dirty="0"/>
                        <a:t> </a:t>
                      </a:r>
                      <a:r>
                        <a:rPr lang="ru-RU" sz="1500" kern="1200" dirty="0"/>
                        <a:t>Обслуживание муниципального долга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607</a:t>
                      </a:r>
                      <a:endParaRPr lang="ru-RU" sz="1500" dirty="0">
                        <a:latin typeface="Century Gothic" pitchFamily="34" charset="0"/>
                      </a:endParaRP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513</a:t>
                      </a:r>
                      <a:endParaRPr lang="ru-RU" sz="1500" dirty="0">
                        <a:latin typeface="Century Gothic" pitchFamily="34" charset="0"/>
                      </a:endParaRP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84%</a:t>
                      </a:r>
                      <a:endParaRPr lang="ru-RU" sz="1500" dirty="0">
                        <a:latin typeface="Century Gothic" pitchFamily="34" charset="0"/>
                      </a:endParaRP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0,1%</a:t>
                      </a:r>
                      <a:endParaRPr lang="ru-RU" sz="1500" dirty="0">
                        <a:latin typeface="Century Gothic" pitchFamily="34" charset="0"/>
                      </a:endParaRPr>
                    </a:p>
                  </a:txBody>
                  <a:tcPr marL="96964" marR="96964" marT="48482" marB="4848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5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500" kern="1200" dirty="0"/>
                        <a:t>Иные бюджетные ассигнования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18 744</a:t>
                      </a:r>
                      <a:endParaRPr lang="ru-RU" sz="1500" dirty="0">
                        <a:latin typeface="Century Gothic" pitchFamily="34" charset="0"/>
                      </a:endParaRP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17 570</a:t>
                      </a:r>
                      <a:endParaRPr lang="ru-RU" sz="1500" dirty="0">
                        <a:latin typeface="Century Gothic" pitchFamily="34" charset="0"/>
                      </a:endParaRP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94%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3%</a:t>
                      </a:r>
                      <a:endParaRPr lang="ru-RU" sz="1500" dirty="0">
                        <a:latin typeface="Century Gothic" pitchFamily="34" charset="0"/>
                      </a:endParaRPr>
                    </a:p>
                  </a:txBody>
                  <a:tcPr marL="96964" marR="96964" marT="48482" marB="48482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343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500" b="1" kern="1200" dirty="0"/>
                        <a:t>ВСЕГО РАСХОДОВ:</a:t>
                      </a:r>
                      <a:endParaRPr lang="ru-RU" sz="1500" b="1" kern="1200" dirty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/>
                        <a:t>547 267</a:t>
                      </a:r>
                      <a:endParaRPr lang="ru-RU" sz="1500" b="1" dirty="0">
                        <a:latin typeface="Century Gothic" pitchFamily="34" charset="0"/>
                      </a:endParaRP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/>
                        <a:t>517 260</a:t>
                      </a:r>
                      <a:endParaRPr lang="ru-RU" sz="1500" b="1" dirty="0">
                        <a:latin typeface="Century Gothic" pitchFamily="34" charset="0"/>
                      </a:endParaRP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/>
                        <a:t>91,5%</a:t>
                      </a:r>
                      <a:endParaRPr lang="ru-RU" sz="1500" b="1" dirty="0">
                        <a:latin typeface="Century Gothic" pitchFamily="34" charset="0"/>
                      </a:endParaRP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/>
                        <a:t>100%</a:t>
                      </a:r>
                      <a:endParaRPr lang="ru-RU" sz="1500" b="1" dirty="0">
                        <a:latin typeface="Century Gothic" pitchFamily="34" charset="0"/>
                      </a:endParaRPr>
                    </a:p>
                  </a:txBody>
                  <a:tcPr marL="96964" marR="96964" marT="48482" marB="48482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3055"/>
            <a:ext cx="9976790" cy="557853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ru-RU" sz="2545" b="1" dirty="0">
                <a:solidFill>
                  <a:schemeClr val="bg1"/>
                </a:solidFill>
              </a:rPr>
              <a:t>Исполнение расходов получателями бюджетных средств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0904855"/>
              </p:ext>
            </p:extLst>
          </p:nvPr>
        </p:nvGraphicFramePr>
        <p:xfrm>
          <a:off x="431982" y="899866"/>
          <a:ext cx="12080990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983570" y="1355533"/>
            <a:ext cx="3588849" cy="1267526"/>
          </a:xfrm>
          <a:prstGeom prst="rect">
            <a:avLst/>
          </a:prstGeom>
          <a:solidFill>
            <a:schemeClr val="bg1">
              <a:lumMod val="85000"/>
              <a:alpha val="74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909" b="1" dirty="0">
                <a:solidFill>
                  <a:schemeClr val="bg1">
                    <a:lumMod val="50000"/>
                  </a:schemeClr>
                </a:solidFill>
              </a:rPr>
              <a:t>ПЛАНОВЫЕ </a:t>
            </a:r>
            <a:r>
              <a:rPr lang="ru-RU" sz="1909" dirty="0"/>
              <a:t>– 547 267</a:t>
            </a:r>
          </a:p>
          <a:p>
            <a:endParaRPr lang="en-US" sz="1909" b="1" dirty="0">
              <a:solidFill>
                <a:srgbClr val="33CC33"/>
              </a:solidFill>
            </a:endParaRPr>
          </a:p>
          <a:p>
            <a:r>
              <a:rPr lang="ru-RU" sz="1909" b="1" dirty="0">
                <a:solidFill>
                  <a:srgbClr val="0070C0"/>
                </a:solidFill>
              </a:rPr>
              <a:t>ИСПОЛНЕНО</a:t>
            </a:r>
            <a:r>
              <a:rPr lang="en-US" sz="1909" b="1" dirty="0">
                <a:solidFill>
                  <a:srgbClr val="0070C0"/>
                </a:solidFill>
              </a:rPr>
              <a:t>:</a:t>
            </a:r>
            <a:r>
              <a:rPr lang="ru-RU" sz="1909" b="1" dirty="0">
                <a:solidFill>
                  <a:srgbClr val="0070C0"/>
                </a:solidFill>
              </a:rPr>
              <a:t>  517 260</a:t>
            </a:r>
            <a:endParaRPr lang="en-US" sz="1909" b="1" dirty="0">
              <a:solidFill>
                <a:srgbClr val="0070C0"/>
              </a:solidFill>
            </a:endParaRPr>
          </a:p>
          <a:p>
            <a:r>
              <a:rPr lang="en-US" sz="1909" dirty="0"/>
              <a:t>                                </a:t>
            </a:r>
            <a:r>
              <a:rPr lang="ru-RU" sz="1909" dirty="0"/>
              <a:t>94,5%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856788" y="650479"/>
            <a:ext cx="1145377" cy="320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85" b="1" dirty="0"/>
              <a:t>ТЫС.РУБ.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" y="164106"/>
            <a:ext cx="8589791" cy="458151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ru-RU" sz="2545" dirty="0">
                <a:solidFill>
                  <a:schemeClr val="bg1"/>
                </a:solidFill>
              </a:rPr>
              <a:t>РАСХОДЫ ПО МУНИЦИПАЛЬНЫМ ПРОГРАММАМ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7081713"/>
              </p:ext>
            </p:extLst>
          </p:nvPr>
        </p:nvGraphicFramePr>
        <p:xfrm>
          <a:off x="355623" y="581833"/>
          <a:ext cx="11835565" cy="6606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0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05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02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6041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НАИМЕНОВАНИЕ </a:t>
                      </a:r>
                      <a:r>
                        <a:rPr lang="ru-RU" sz="1500" baseline="0" dirty="0"/>
                        <a:t> МУНПРОГРАММЫ</a:t>
                      </a:r>
                      <a:endParaRPr lang="ru-RU" sz="1500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ПЛАН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ФАКТ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ИСПОЛНЕНИЕ</a:t>
                      </a:r>
                    </a:p>
                  </a:txBody>
                  <a:tcPr marL="96964" marR="96964" marT="48482" marB="4848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894">
                <a:tc>
                  <a:txBody>
                    <a:bodyPr/>
                    <a:lstStyle/>
                    <a:p>
                      <a:r>
                        <a:rPr lang="ru-RU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системы образования </a:t>
                      </a:r>
                      <a:endParaRPr lang="ru-RU" sz="1300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194 399</a:t>
                      </a:r>
                      <a:endParaRPr lang="ru-RU" sz="1300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193 676</a:t>
                      </a:r>
                      <a:endParaRPr lang="ru-RU" sz="1300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99,6</a:t>
                      </a:r>
                      <a:r>
                        <a:rPr lang="ru-RU" sz="1300" dirty="0"/>
                        <a:t>%</a:t>
                      </a:r>
                    </a:p>
                  </a:txBody>
                  <a:tcPr marL="96964" marR="96964" marT="48482" marB="4848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894">
                <a:tc>
                  <a:txBody>
                    <a:bodyPr/>
                    <a:lstStyle/>
                    <a:p>
                      <a:r>
                        <a:rPr lang="ru-RU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поддержка населения </a:t>
                      </a:r>
                      <a:endParaRPr lang="ru-RU" sz="1300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27 434</a:t>
                      </a:r>
                      <a:endParaRPr lang="ru-RU" sz="1300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27 106</a:t>
                      </a:r>
                      <a:endParaRPr lang="ru-RU" sz="1300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/>
                        <a:t>9</a:t>
                      </a:r>
                      <a:r>
                        <a:rPr lang="en-US" sz="1300" dirty="0"/>
                        <a:t>8,8</a:t>
                      </a:r>
                      <a:r>
                        <a:rPr lang="ru-RU" sz="1300" dirty="0"/>
                        <a:t>%</a:t>
                      </a:r>
                    </a:p>
                  </a:txBody>
                  <a:tcPr marL="96964" marR="96964" marT="48482" marB="4848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894">
                <a:tc>
                  <a:txBody>
                    <a:bodyPr/>
                    <a:lstStyle/>
                    <a:p>
                      <a:r>
                        <a:rPr lang="ru-RU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культуры </a:t>
                      </a:r>
                      <a:endParaRPr lang="ru-RU" sz="1300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34 677</a:t>
                      </a:r>
                      <a:endParaRPr lang="ru-RU" sz="1300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34 010</a:t>
                      </a:r>
                      <a:endParaRPr lang="ru-RU" sz="1300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/>
                        <a:t>9</a:t>
                      </a:r>
                      <a:r>
                        <a:rPr lang="en-US" sz="1300" dirty="0"/>
                        <a:t>8,1</a:t>
                      </a:r>
                      <a:r>
                        <a:rPr lang="ru-RU" sz="1300" dirty="0"/>
                        <a:t>%</a:t>
                      </a:r>
                    </a:p>
                  </a:txBody>
                  <a:tcPr marL="96964" marR="96964" marT="48482" marB="4848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894">
                <a:tc>
                  <a:txBody>
                    <a:bodyPr/>
                    <a:lstStyle/>
                    <a:p>
                      <a:r>
                        <a:rPr lang="ru-RU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физической культуры </a:t>
                      </a:r>
                      <a:endParaRPr lang="ru-RU" sz="1300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12 056</a:t>
                      </a:r>
                      <a:endParaRPr lang="ru-RU" sz="1300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11 972</a:t>
                      </a:r>
                      <a:endParaRPr lang="ru-RU" sz="1300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99,3</a:t>
                      </a:r>
                      <a:r>
                        <a:rPr lang="ru-RU" sz="1300" dirty="0"/>
                        <a:t>%</a:t>
                      </a:r>
                    </a:p>
                  </a:txBody>
                  <a:tcPr marL="96964" marR="96964" marT="48482" marB="4848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89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Безопасность жизнедеятельности населения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7 731</a:t>
                      </a:r>
                      <a:endParaRPr lang="ru-RU" sz="1300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7 314</a:t>
                      </a:r>
                      <a:endParaRPr lang="ru-RU" sz="1300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/>
                        <a:t>9</a:t>
                      </a:r>
                      <a:r>
                        <a:rPr lang="en-US" sz="1300" dirty="0"/>
                        <a:t>4,6</a:t>
                      </a:r>
                      <a:r>
                        <a:rPr lang="ru-RU" sz="1300" dirty="0"/>
                        <a:t>%</a:t>
                      </a:r>
                    </a:p>
                  </a:txBody>
                  <a:tcPr marL="96964" marR="96964" marT="48482" marB="4848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894">
                <a:tc>
                  <a:txBody>
                    <a:bodyPr/>
                    <a:lstStyle/>
                    <a:p>
                      <a:r>
                        <a:rPr lang="ru-RU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туризма и рекреации </a:t>
                      </a:r>
                      <a:endParaRPr lang="ru-RU" sz="1300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9 781</a:t>
                      </a:r>
                      <a:endParaRPr lang="ru-RU" sz="1300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9 778</a:t>
                      </a:r>
                      <a:endParaRPr lang="ru-RU" sz="1300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100</a:t>
                      </a:r>
                      <a:r>
                        <a:rPr lang="ru-RU" sz="1300" dirty="0"/>
                        <a:t>%</a:t>
                      </a:r>
                    </a:p>
                  </a:txBody>
                  <a:tcPr marL="96964" marR="96964" marT="48482" marB="4848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0894">
                <a:tc>
                  <a:txBody>
                    <a:bodyPr/>
                    <a:lstStyle/>
                    <a:p>
                      <a:r>
                        <a:rPr lang="ru-RU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Управление муниципальными финансами</a:t>
                      </a:r>
                      <a:endParaRPr lang="ru-RU" sz="1300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19 920</a:t>
                      </a:r>
                      <a:endParaRPr lang="ru-RU" sz="1300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19 711</a:t>
                      </a:r>
                      <a:endParaRPr lang="ru-RU" sz="1300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/>
                        <a:t>9</a:t>
                      </a:r>
                      <a:r>
                        <a:rPr lang="en-US" sz="1300" dirty="0"/>
                        <a:t>9</a:t>
                      </a:r>
                      <a:r>
                        <a:rPr lang="ru-RU" sz="1300" dirty="0"/>
                        <a:t>%</a:t>
                      </a:r>
                    </a:p>
                  </a:txBody>
                  <a:tcPr marL="96964" marR="96964" marT="48482" marB="4848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0894">
                <a:tc>
                  <a:txBody>
                    <a:bodyPr/>
                    <a:lstStyle/>
                    <a:p>
                      <a:r>
                        <a:rPr lang="ru-RU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муниципальной службы</a:t>
                      </a:r>
                      <a:endParaRPr lang="ru-RU" sz="1300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56 384</a:t>
                      </a:r>
                      <a:endParaRPr lang="ru-RU" sz="1300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55 303</a:t>
                      </a:r>
                      <a:endParaRPr lang="ru-RU" sz="1300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/>
                        <a:t>9</a:t>
                      </a:r>
                      <a:r>
                        <a:rPr lang="en-US" sz="1300" dirty="0"/>
                        <a:t>8,1</a:t>
                      </a:r>
                      <a:r>
                        <a:rPr lang="ru-RU" sz="1300" dirty="0"/>
                        <a:t>%</a:t>
                      </a:r>
                    </a:p>
                  </a:txBody>
                  <a:tcPr marL="96964" marR="96964" marT="48482" marB="48482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0894">
                <a:tc>
                  <a:txBody>
                    <a:bodyPr/>
                    <a:lstStyle/>
                    <a:p>
                      <a:r>
                        <a:rPr lang="ru-RU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Ремонт автомобильных дорог </a:t>
                      </a:r>
                      <a:endParaRPr lang="ru-RU" sz="1300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51 899</a:t>
                      </a:r>
                      <a:endParaRPr lang="ru-RU" sz="1300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51 449</a:t>
                      </a:r>
                      <a:endParaRPr lang="ru-RU" sz="1300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99,1</a:t>
                      </a:r>
                      <a:r>
                        <a:rPr lang="ru-RU" sz="1300" dirty="0"/>
                        <a:t>%</a:t>
                      </a:r>
                    </a:p>
                  </a:txBody>
                  <a:tcPr marL="96964" marR="96964" marT="48482" marB="48482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9332">
                <a:tc>
                  <a:txBody>
                    <a:bodyPr/>
                    <a:lstStyle/>
                    <a:p>
                      <a:r>
                        <a:rPr lang="ru-RU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Профилактика правонарушений</a:t>
                      </a:r>
                      <a:endParaRPr lang="ru-RU" sz="1300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1 748</a:t>
                      </a:r>
                      <a:endParaRPr lang="ru-RU" sz="1300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1 669</a:t>
                      </a:r>
                      <a:endParaRPr lang="ru-RU" sz="1300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95,5</a:t>
                      </a:r>
                      <a:r>
                        <a:rPr lang="ru-RU" sz="1300" dirty="0"/>
                        <a:t>%</a:t>
                      </a:r>
                    </a:p>
                  </a:txBody>
                  <a:tcPr marL="96964" marR="96964" marT="48482" marB="48482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0894">
                <a:tc>
                  <a:txBody>
                    <a:bodyPr/>
                    <a:lstStyle/>
                    <a:p>
                      <a:r>
                        <a:rPr lang="ru-RU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малого и среднего предпринимательства</a:t>
                      </a:r>
                      <a:endParaRPr lang="ru-RU" sz="1300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125 </a:t>
                      </a:r>
                      <a:endParaRPr lang="ru-RU" sz="1300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125</a:t>
                      </a:r>
                      <a:endParaRPr lang="ru-RU" sz="1300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100</a:t>
                      </a:r>
                      <a:r>
                        <a:rPr lang="ru-RU" sz="1300" dirty="0"/>
                        <a:t>%</a:t>
                      </a:r>
                    </a:p>
                  </a:txBody>
                  <a:tcPr marL="96964" marR="96964" marT="48482" marB="48482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0894">
                <a:tc>
                  <a:txBody>
                    <a:bodyPr/>
                    <a:lstStyle/>
                    <a:p>
                      <a:r>
                        <a:rPr lang="ru-RU" sz="1300" b="0" dirty="0">
                          <a:solidFill>
                            <a:schemeClr val="tx1"/>
                          </a:solidFill>
                        </a:rPr>
                        <a:t>Капитальный ремонт крыш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/>
                        <a:t>4 000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/>
                        <a:t>3 874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/>
                        <a:t>96,8%</a:t>
                      </a:r>
                    </a:p>
                  </a:txBody>
                  <a:tcPr marL="96964" marR="96964" marT="48482" marB="48482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0894">
                <a:tc>
                  <a:txBody>
                    <a:bodyPr/>
                    <a:lstStyle/>
                    <a:p>
                      <a:r>
                        <a:rPr lang="ru-RU" sz="1300" b="0" dirty="0">
                          <a:solidFill>
                            <a:schemeClr val="tx1"/>
                          </a:solidFill>
                        </a:rPr>
                        <a:t>Благоустройство дворовых территорий «Мой двор»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/>
                        <a:t>822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/>
                        <a:t>822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/>
                        <a:t>100%</a:t>
                      </a:r>
                    </a:p>
                  </a:txBody>
                  <a:tcPr marL="96964" marR="96964" marT="48482" marB="48482"/>
                </a:tc>
                <a:extLst>
                  <a:ext uri="{0D108BD9-81ED-4DB2-BD59-A6C34878D82A}">
                    <a16:rowId xmlns:a16="http://schemas.microsoft.com/office/drawing/2014/main" val="4115896679"/>
                  </a:ext>
                </a:extLst>
              </a:tr>
              <a:tr h="290894">
                <a:tc>
                  <a:txBody>
                    <a:bodyPr/>
                    <a:lstStyle/>
                    <a:p>
                      <a:r>
                        <a:rPr lang="ru-RU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Ремонт муниципального жилищного фонда </a:t>
                      </a:r>
                      <a:endParaRPr lang="ru-RU" sz="1300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3 564</a:t>
                      </a:r>
                      <a:endParaRPr lang="ru-RU" sz="1300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2 477</a:t>
                      </a:r>
                      <a:endParaRPr lang="ru-RU" sz="1300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70</a:t>
                      </a:r>
                      <a:r>
                        <a:rPr lang="ru-RU" sz="1300" dirty="0"/>
                        <a:t>%</a:t>
                      </a:r>
                    </a:p>
                  </a:txBody>
                  <a:tcPr marL="96964" marR="96964" marT="48482" marB="48482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0894">
                <a:tc>
                  <a:txBody>
                    <a:bodyPr/>
                    <a:lstStyle/>
                    <a:p>
                      <a:r>
                        <a:rPr lang="ru-RU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Газификация Светлогорского района</a:t>
                      </a:r>
                      <a:endParaRPr lang="ru-RU" sz="1300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1 778</a:t>
                      </a:r>
                      <a:endParaRPr lang="ru-RU" sz="1300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850</a:t>
                      </a:r>
                      <a:endParaRPr lang="ru-RU" sz="1300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48</a:t>
                      </a:r>
                      <a:r>
                        <a:rPr lang="ru-RU" sz="1300" dirty="0"/>
                        <a:t>%</a:t>
                      </a:r>
                    </a:p>
                  </a:txBody>
                  <a:tcPr marL="96964" marR="96964" marT="48482" marB="48482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0894">
                <a:tc>
                  <a:txBody>
                    <a:bodyPr/>
                    <a:lstStyle/>
                    <a:p>
                      <a:r>
                        <a:rPr lang="ru-RU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Программа Конкретных Дел</a:t>
                      </a:r>
                      <a:endParaRPr lang="ru-RU" sz="1300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5 533</a:t>
                      </a:r>
                      <a:endParaRPr lang="ru-RU" sz="1300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4 974</a:t>
                      </a:r>
                      <a:endParaRPr lang="ru-RU" sz="1300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90</a:t>
                      </a:r>
                      <a:r>
                        <a:rPr lang="ru-RU" sz="1300" dirty="0"/>
                        <a:t>%</a:t>
                      </a:r>
                    </a:p>
                  </a:txBody>
                  <a:tcPr marL="96964" marR="96964" marT="48482" marB="48482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1778">
                <a:tc>
                  <a:txBody>
                    <a:bodyPr/>
                    <a:lstStyle/>
                    <a:p>
                      <a:r>
                        <a:rPr lang="ru-RU" sz="13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безопасности дорожного движения</a:t>
                      </a:r>
                      <a:endParaRPr lang="ru-RU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chemeClr val="tx1"/>
                          </a:solidFill>
                        </a:rPr>
                        <a:t>5 312</a:t>
                      </a:r>
                      <a:endParaRPr lang="ru-RU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chemeClr val="tx1"/>
                          </a:solidFill>
                        </a:rPr>
                        <a:t>5 280</a:t>
                      </a:r>
                      <a:endParaRPr lang="ru-RU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chemeClr val="tx1"/>
                          </a:solidFill>
                        </a:rPr>
                        <a:t>99,4</a:t>
                      </a:r>
                      <a:r>
                        <a:rPr lang="ru-RU" sz="1300" b="0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 marL="96964" marR="96964" marT="48482" marB="48482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0894">
                <a:tc>
                  <a:txBody>
                    <a:bodyPr/>
                    <a:lstStyle/>
                    <a:p>
                      <a:r>
                        <a:rPr lang="ru-RU" sz="13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Благоустройство территории</a:t>
                      </a:r>
                      <a:r>
                        <a:rPr lang="en-US" sz="13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г. Светлогорска</a:t>
                      </a:r>
                      <a:endParaRPr lang="ru-RU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chemeClr val="tx1"/>
                          </a:solidFill>
                        </a:rPr>
                        <a:t>50 748</a:t>
                      </a:r>
                      <a:endParaRPr lang="ru-RU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chemeClr val="tx1"/>
                          </a:solidFill>
                        </a:rPr>
                        <a:t>46 552</a:t>
                      </a:r>
                      <a:endParaRPr lang="ru-RU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chemeClr val="tx1"/>
                          </a:solidFill>
                        </a:rPr>
                        <a:t>91,7</a:t>
                      </a:r>
                      <a:r>
                        <a:rPr lang="ru-RU" sz="1300" b="0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 marL="96964" marR="96964" marT="48482" marB="48482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11415">
                <a:tc>
                  <a:txBody>
                    <a:bodyPr/>
                    <a:lstStyle/>
                    <a:p>
                      <a:r>
                        <a:rPr lang="ru-RU" sz="1300" b="0" dirty="0">
                          <a:solidFill>
                            <a:schemeClr val="tx1"/>
                          </a:solidFill>
                        </a:rPr>
                        <a:t>Формирование современной городской среды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>
                          <a:solidFill>
                            <a:schemeClr val="tx1"/>
                          </a:solidFill>
                        </a:rPr>
                        <a:t>9 294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>
                          <a:solidFill>
                            <a:schemeClr val="tx1"/>
                          </a:solidFill>
                        </a:rPr>
                        <a:t>5 908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>
                          <a:solidFill>
                            <a:schemeClr val="tx1"/>
                          </a:solidFill>
                        </a:rPr>
                        <a:t>63,6%</a:t>
                      </a:r>
                    </a:p>
                  </a:txBody>
                  <a:tcPr marL="96964" marR="96964" marT="48482" marB="48482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11415">
                <a:tc>
                  <a:txBody>
                    <a:bodyPr/>
                    <a:lstStyle/>
                    <a:p>
                      <a:r>
                        <a:rPr lang="ru-RU" sz="1300" b="0" dirty="0">
                          <a:solidFill>
                            <a:schemeClr val="tx1"/>
                          </a:solidFill>
                        </a:rPr>
                        <a:t>Развитие сферы ЖКХ п. Донское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>
                          <a:solidFill>
                            <a:schemeClr val="tx1"/>
                          </a:solidFill>
                        </a:rPr>
                        <a:t>3 919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>
                          <a:solidFill>
                            <a:schemeClr val="tx1"/>
                          </a:solidFill>
                        </a:rPr>
                        <a:t>3 672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>
                          <a:solidFill>
                            <a:schemeClr val="tx1"/>
                          </a:solidFill>
                        </a:rPr>
                        <a:t>93,7%</a:t>
                      </a:r>
                    </a:p>
                  </a:txBody>
                  <a:tcPr marL="96964" marR="96964" marT="48482" marB="48482"/>
                </a:tc>
                <a:extLst>
                  <a:ext uri="{0D108BD9-81ED-4DB2-BD59-A6C34878D82A}">
                    <a16:rowId xmlns:a16="http://schemas.microsoft.com/office/drawing/2014/main" val="1603208261"/>
                  </a:ext>
                </a:extLst>
              </a:tr>
              <a:tr h="290894">
                <a:tc>
                  <a:txBody>
                    <a:bodyPr/>
                    <a:lstStyle/>
                    <a:p>
                      <a:r>
                        <a:rPr lang="ru-RU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Непрограммное направление деятельности</a:t>
                      </a:r>
                      <a:endParaRPr lang="ru-RU" sz="1300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45 262</a:t>
                      </a:r>
                      <a:endParaRPr lang="ru-RU" sz="1300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30 229</a:t>
                      </a:r>
                      <a:endParaRPr lang="ru-RU" sz="1300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66,8</a:t>
                      </a:r>
                      <a:r>
                        <a:rPr lang="ru-RU" sz="1300" dirty="0"/>
                        <a:t>%</a:t>
                      </a:r>
                    </a:p>
                  </a:txBody>
                  <a:tcPr marL="96964" marR="96964" marT="48482" marB="48482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CDEDBC-4E0E-49A3-A738-1BBA19BCA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6548"/>
            <a:ext cx="8145018" cy="587638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sz="3393" dirty="0">
                <a:solidFill>
                  <a:schemeClr val="bg1"/>
                </a:solidFill>
              </a:rPr>
              <a:t>МП «Развитие образования»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3C447AA9-1616-4C26-A720-6583C5B677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4859247"/>
              </p:ext>
            </p:extLst>
          </p:nvPr>
        </p:nvGraphicFramePr>
        <p:xfrm>
          <a:off x="355623" y="824189"/>
          <a:ext cx="12157349" cy="6072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469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CDEDBC-4E0E-49A3-A738-1BBA19BCA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6548"/>
            <a:ext cx="8408516" cy="587638"/>
          </a:xfrm>
          <a:solidFill>
            <a:schemeClr val="accent6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393" dirty="0">
                <a:solidFill>
                  <a:schemeClr val="bg1"/>
                </a:solidFill>
              </a:rPr>
              <a:t>МП «Социальная поддержка населения»</a:t>
            </a: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7" name="Объект 6">
                <a:extLst>
                  <a:ext uri="{FF2B5EF4-FFF2-40B4-BE49-F238E27FC236}">
                    <a16:creationId xmlns:a16="http://schemas.microsoft.com/office/drawing/2014/main" id="{3C447AA9-1616-4C26-A720-6583C5B67754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896879218"/>
                  </p:ext>
                </p:extLst>
              </p:nvPr>
            </p:nvGraphicFramePr>
            <p:xfrm>
              <a:off x="415627" y="899865"/>
              <a:ext cx="12241361" cy="604867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7" name="Объект 6">
                <a:extLst>
                  <a:ext uri="{FF2B5EF4-FFF2-40B4-BE49-F238E27FC236}">
                    <a16:creationId xmlns:a16="http://schemas.microsoft.com/office/drawing/2014/main" id="{3C447AA9-1616-4C26-A720-6583C5B6775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5627" y="899865"/>
                <a:ext cx="12241361" cy="6048672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51CB852E-9042-4C1D-A520-650FCD75B6DE}"/>
              </a:ext>
            </a:extLst>
          </p:cNvPr>
          <p:cNvSpPr txBox="1"/>
          <p:nvPr/>
        </p:nvSpPr>
        <p:spPr>
          <a:xfrm>
            <a:off x="4808116" y="2556049"/>
            <a:ext cx="280831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bg1"/>
                </a:solidFill>
              </a:rPr>
              <a:t>Субвенции на выполнение государственных полномочий Калининградской области по осуществлению деятельности по опеке и попечительству в отношении совершеннолетних граждан – 108 тыс. руб.</a:t>
            </a:r>
          </a:p>
          <a:p>
            <a:pPr algn="ctr"/>
            <a:endParaRPr lang="ru-RU" sz="1200" dirty="0">
              <a:solidFill>
                <a:schemeClr val="bg1"/>
              </a:solidFill>
            </a:endParaRPr>
          </a:p>
          <a:p>
            <a:pPr algn="ctr"/>
            <a:r>
              <a:rPr lang="ru-RU" sz="1200" dirty="0">
                <a:solidFill>
                  <a:schemeClr val="bg1"/>
                </a:solidFill>
              </a:rPr>
              <a:t>Субвенции на обеспечение полномочий Калининградской области по социальному обслуживанию граждан пожилого возраста и инвалидов – 5 441,0 тыс. рублей.</a:t>
            </a:r>
          </a:p>
          <a:p>
            <a:pPr algn="ctr"/>
            <a:r>
              <a:rPr lang="ru-RU" sz="1200" dirty="0">
                <a:solidFill>
                  <a:schemeClr val="bg1"/>
                </a:solidFill>
              </a:rPr>
              <a:t> Социальные услуги оказаны ‑ 183 гражданам в 1 учреждении (КЦСОН).</a:t>
            </a:r>
            <a:endParaRPr lang="ru-RU" sz="1200" dirty="0">
              <a:solidFill>
                <a:schemeClr val="bg1"/>
              </a:solidFill>
              <a:effectLst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A00C04-EE6B-42DA-8940-D0C0FF989538}"/>
              </a:ext>
            </a:extLst>
          </p:cNvPr>
          <p:cNvSpPr txBox="1"/>
          <p:nvPr/>
        </p:nvSpPr>
        <p:spPr>
          <a:xfrm>
            <a:off x="847676" y="2556049"/>
            <a:ext cx="32403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bg1"/>
                </a:solidFill>
              </a:rPr>
              <a:t>Содержание детей-сирот и детей, оставшихся без попечения родителей, переданных на воспитание под опеку (попечительство), в приемные и патронатные семьи, а также выплата вознаграждения приемным родителям и патронатным воспитателям – 6008,0 тыс. рублей;</a:t>
            </a:r>
          </a:p>
          <a:p>
            <a:pPr algn="ctr"/>
            <a:r>
              <a:rPr lang="ru-RU" sz="1200" dirty="0">
                <a:solidFill>
                  <a:schemeClr val="bg1"/>
                </a:solidFill>
              </a:rPr>
              <a:t>- обеспечение деятельности по организации и осуществлению опеки и попечительства в отношении несовершеннолетних – 758,0 тыс. руб.;</a:t>
            </a:r>
          </a:p>
          <a:p>
            <a:pPr algn="ctr"/>
            <a:endParaRPr lang="ru-RU" sz="1200" dirty="0">
              <a:solidFill>
                <a:schemeClr val="bg1"/>
              </a:solidFill>
            </a:endParaRPr>
          </a:p>
          <a:p>
            <a:pPr algn="ctr"/>
            <a:r>
              <a:rPr lang="ru-RU" sz="1200" dirty="0">
                <a:solidFill>
                  <a:schemeClr val="bg1"/>
                </a:solidFill>
              </a:rPr>
              <a:t> - мероприятия для детей-сирот и детей, оставшиеся без попечения родителей – 760,0 тыс. рублей.</a:t>
            </a:r>
            <a:endParaRPr lang="ru-RU" sz="12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335244-57AB-404B-BB0D-3BE0F4DFFF01}"/>
              </a:ext>
            </a:extLst>
          </p:cNvPr>
          <p:cNvSpPr txBox="1"/>
          <p:nvPr/>
        </p:nvSpPr>
        <p:spPr>
          <a:xfrm>
            <a:off x="8192492" y="2556049"/>
            <a:ext cx="19442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</a:rPr>
              <a:t>Предоставлены социальные выплаты 4 молодым семьям, участника программы</a:t>
            </a:r>
            <a:endParaRPr lang="ru-RU" sz="1400" dirty="0">
              <a:solidFill>
                <a:schemeClr val="bg1"/>
              </a:solidFill>
              <a:effectLst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20D78D-153C-46E7-ADF4-362707FE19B0}"/>
              </a:ext>
            </a:extLst>
          </p:cNvPr>
          <p:cNvSpPr txBox="1"/>
          <p:nvPr/>
        </p:nvSpPr>
        <p:spPr>
          <a:xfrm>
            <a:off x="10640764" y="2628057"/>
            <a:ext cx="158417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</a:rPr>
              <a:t>1183 ребенка, обеспечены путевками в организациях отдыха и оздоровления детей</a:t>
            </a:r>
          </a:p>
        </p:txBody>
      </p:sp>
    </p:spTree>
    <p:extLst>
      <p:ext uri="{BB962C8B-B14F-4D97-AF65-F5344CB8AC3E}">
        <p14:creationId xmlns:p14="http://schemas.microsoft.com/office/powerpoint/2010/main" val="3839277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CDEDBC-4E0E-49A3-A738-1BBA19BCA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6548"/>
            <a:ext cx="6032252" cy="587638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sz="3393" dirty="0">
                <a:solidFill>
                  <a:schemeClr val="bg1"/>
                </a:solidFill>
              </a:rPr>
              <a:t>МП «Развитие культуры»</a:t>
            </a: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6" name="Объект 5">
                <a:extLst>
                  <a:ext uri="{FF2B5EF4-FFF2-40B4-BE49-F238E27FC236}">
                    <a16:creationId xmlns:a16="http://schemas.microsoft.com/office/drawing/2014/main" id="{DF241244-1F4A-47C7-8305-4F4506746C21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415166455"/>
                  </p:ext>
                </p:extLst>
              </p:nvPr>
            </p:nvGraphicFramePr>
            <p:xfrm>
              <a:off x="559645" y="824186"/>
              <a:ext cx="12025336" cy="644815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6" name="Объект 5">
                <a:extLst>
                  <a:ext uri="{FF2B5EF4-FFF2-40B4-BE49-F238E27FC236}">
                    <a16:creationId xmlns:a16="http://schemas.microsoft.com/office/drawing/2014/main" id="{DF241244-1F4A-47C7-8305-4F4506746C2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9645" y="824186"/>
                <a:ext cx="12025336" cy="6448152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EB27A8A6-6FD3-4597-8FFA-622E6C736B1D}"/>
              </a:ext>
            </a:extLst>
          </p:cNvPr>
          <p:cNvSpPr txBox="1"/>
          <p:nvPr/>
        </p:nvSpPr>
        <p:spPr>
          <a:xfrm>
            <a:off x="1525550" y="1434117"/>
            <a:ext cx="547260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400" dirty="0">
                <a:solidFill>
                  <a:schemeClr val="bg1"/>
                </a:solidFill>
              </a:rPr>
              <a:t>финансовое обеспечение муниципального задания МБУ «ДШИ» по оказанию муниципальных услуг исходя из нормативов и численности – 20261 тыс. руб.;</a:t>
            </a:r>
          </a:p>
          <a:p>
            <a:endParaRPr lang="ru-RU" sz="1400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chemeClr val="bg1"/>
                </a:solidFill>
              </a:rPr>
              <a:t>проведены 3 конкурса в Детской школе искусств  им. Гречанинова -153,0 тыс. руб.,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chemeClr val="bg1"/>
                </a:solidFill>
              </a:rPr>
              <a:t> приобретены музыкальные инструменты и комплект звукового оборудования – 49,8 тыс. руб., 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chemeClr val="bg1"/>
                </a:solidFill>
              </a:rPr>
              <a:t>пошив концертных костюмов для хоровых коллективов – 200,0 тыс. рублей.</a:t>
            </a:r>
          </a:p>
          <a:p>
            <a:pPr marL="285750" indent="-285750">
              <a:buFontTx/>
              <a:buChar char="-"/>
            </a:pPr>
            <a:endParaRPr lang="ru-RU" sz="1400" dirty="0">
              <a:solidFill>
                <a:schemeClr val="bg1"/>
              </a:solidFill>
            </a:endParaRPr>
          </a:p>
          <a:p>
            <a:r>
              <a:rPr lang="ru-RU" sz="1400" dirty="0">
                <a:solidFill>
                  <a:schemeClr val="bg1"/>
                </a:solidFill>
              </a:rPr>
              <a:t>Кроме этого ДШИ им. Гречанинова победила в региональном конкурсе  как Лауреат за </a:t>
            </a:r>
            <a:r>
              <a:rPr lang="en-US" sz="1400" dirty="0">
                <a:solidFill>
                  <a:schemeClr val="bg1"/>
                </a:solidFill>
              </a:rPr>
              <a:t>III</a:t>
            </a:r>
            <a:r>
              <a:rPr lang="ru-RU" sz="1400" dirty="0">
                <a:solidFill>
                  <a:schemeClr val="bg1"/>
                </a:solidFill>
              </a:rPr>
              <a:t> место в номинации Лучшая детская школа искусств в Калининградской области и получила  200,0 тыс. рублей</a:t>
            </a:r>
            <a:r>
              <a:rPr lang="ru-RU" sz="1400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BF11C7-D193-4174-964E-DFF4D6BEDF76}"/>
              </a:ext>
            </a:extLst>
          </p:cNvPr>
          <p:cNvSpPr txBox="1"/>
          <p:nvPr/>
        </p:nvSpPr>
        <p:spPr>
          <a:xfrm>
            <a:off x="7942756" y="1114416"/>
            <a:ext cx="24259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bg1"/>
                </a:solidFill>
              </a:rPr>
              <a:t>проведены 17 мероприятий на сумму 3 576 тыс. рублей,, </a:t>
            </a:r>
          </a:p>
          <a:p>
            <a:pPr algn="ctr"/>
            <a:r>
              <a:rPr lang="ru-RU" sz="1200" dirty="0">
                <a:solidFill>
                  <a:schemeClr val="bg1"/>
                </a:solidFill>
              </a:rPr>
              <a:t>в том числе</a:t>
            </a:r>
            <a:r>
              <a:rPr lang="en-US" sz="1200" dirty="0">
                <a:solidFill>
                  <a:schemeClr val="bg1"/>
                </a:solidFill>
              </a:rPr>
              <a:t>:</a:t>
            </a:r>
            <a:r>
              <a:rPr lang="ru-RU" sz="12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ru-RU" sz="1200" dirty="0">
                <a:solidFill>
                  <a:schemeClr val="bg1"/>
                </a:solidFill>
              </a:rPr>
              <a:t>мероприятия регионального масштаба: «День Балтийского поля» и районного масштаба: Открытие курортного сезона; концертная программа, посвященная Дню Победы; Межнациональная школа фольклора и ремёсел; Международный пленэр «Искусство без границ»;</a:t>
            </a:r>
          </a:p>
          <a:p>
            <a:pPr algn="ctr"/>
            <a:endParaRPr lang="ru-RU" sz="1200" dirty="0">
              <a:solidFill>
                <a:schemeClr val="bg1"/>
              </a:solidFill>
            </a:endParaRPr>
          </a:p>
          <a:p>
            <a:pPr algn="ctr"/>
            <a:r>
              <a:rPr lang="ru-RU" sz="1200" dirty="0">
                <a:solidFill>
                  <a:schemeClr val="bg1"/>
                </a:solidFill>
              </a:rPr>
              <a:t>- финансовое обеспечение муниципального задания</a:t>
            </a:r>
          </a:p>
          <a:p>
            <a:pPr algn="ctr"/>
            <a:r>
              <a:rPr lang="ru-RU" sz="1200" dirty="0">
                <a:solidFill>
                  <a:schemeClr val="bg1"/>
                </a:solidFill>
              </a:rPr>
              <a:t> МБУ «Дом культуры п. Приморье – 2 440 тыс. руб., проведено 83 мероприятия, с охватом 4 150 человек</a:t>
            </a:r>
            <a:r>
              <a:rPr lang="ru-RU" sz="1100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B5EFD1-0BF9-45BB-B71F-1C22582A69B6}"/>
              </a:ext>
            </a:extLst>
          </p:cNvPr>
          <p:cNvSpPr txBox="1"/>
          <p:nvPr/>
        </p:nvSpPr>
        <p:spPr>
          <a:xfrm>
            <a:off x="10377601" y="1406804"/>
            <a:ext cx="206336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bg1"/>
                </a:solidFill>
              </a:rPr>
              <a:t>В рамках мероприятий средства направлены на:</a:t>
            </a:r>
          </a:p>
          <a:p>
            <a:pPr algn="ctr"/>
            <a:r>
              <a:rPr lang="ru-RU" sz="1200" dirty="0">
                <a:solidFill>
                  <a:schemeClr val="bg1"/>
                </a:solidFill>
              </a:rPr>
              <a:t>финансовое обеспечение муниципального задания МБУ «ЦБС» –    5 405 тыс. рублей.</a:t>
            </a:r>
          </a:p>
          <a:p>
            <a:pPr algn="ctr"/>
            <a:r>
              <a:rPr lang="ru-RU" sz="12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ru-RU" sz="1200" dirty="0">
                <a:solidFill>
                  <a:schemeClr val="bg1"/>
                </a:solidFill>
              </a:rPr>
              <a:t>За данный отчетный период библиотеку посетило 37 150 человек;</a:t>
            </a:r>
          </a:p>
          <a:p>
            <a:pPr algn="ctr"/>
            <a:r>
              <a:rPr lang="ru-RU" sz="1200" dirty="0">
                <a:solidFill>
                  <a:schemeClr val="bg1"/>
                </a:solidFill>
              </a:rPr>
              <a:t>комплектование книжного фонда библиотек – 56,0 тыс. руб. </a:t>
            </a:r>
          </a:p>
        </p:txBody>
      </p:sp>
    </p:spTree>
    <p:extLst>
      <p:ext uri="{BB962C8B-B14F-4D97-AF65-F5344CB8AC3E}">
        <p14:creationId xmlns:p14="http://schemas.microsoft.com/office/powerpoint/2010/main" val="1128657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CDEDBC-4E0E-49A3-A738-1BBA19BCA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6548"/>
            <a:ext cx="8408516" cy="587638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sz="3393" dirty="0">
                <a:solidFill>
                  <a:schemeClr val="bg1"/>
                </a:solidFill>
              </a:rPr>
              <a:t>МП «Ремонт автомобильных дорог»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3C447AA9-1616-4C26-A720-6583C5B677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0140272"/>
              </p:ext>
            </p:extLst>
          </p:nvPr>
        </p:nvGraphicFramePr>
        <p:xfrm>
          <a:off x="271612" y="834060"/>
          <a:ext cx="12313367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FEAC2B4-0FBA-42B3-A302-63352A434E94}"/>
              </a:ext>
            </a:extLst>
          </p:cNvPr>
          <p:cNvSpPr txBox="1"/>
          <p:nvPr/>
        </p:nvSpPr>
        <p:spPr>
          <a:xfrm>
            <a:off x="5168156" y="1187897"/>
            <a:ext cx="7488832" cy="398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 </a:t>
            </a:r>
            <a:r>
              <a:rPr lang="ru-RU" sz="1580" b="1" dirty="0"/>
              <a:t>Капитальный ремонт улицы Балтийская – 28609 тыс. руб., расходы на разработку проектной документации– 1 766,0 тыс. руб.</a:t>
            </a:r>
          </a:p>
          <a:p>
            <a:pPr algn="ctr"/>
            <a:endParaRPr lang="ru-RU" sz="1580" b="1" dirty="0"/>
          </a:p>
          <a:p>
            <a:pPr algn="ctr"/>
            <a:r>
              <a:rPr lang="ru-RU" sz="1580" b="1" dirty="0"/>
              <a:t>Ремонт улично-дорожной сети, за счет трансфертов поселений  и участия средств района на условиях софинансирования – </a:t>
            </a:r>
          </a:p>
          <a:p>
            <a:pPr algn="ctr"/>
            <a:r>
              <a:rPr lang="ru-RU" sz="1580" b="1" dirty="0"/>
              <a:t>21 074,0 тыс. рублей. </a:t>
            </a:r>
          </a:p>
          <a:p>
            <a:pPr algn="ctr"/>
            <a:r>
              <a:rPr lang="ru-RU" sz="1580" b="1" dirty="0"/>
              <a:t>За счет указанных средств произведен</a:t>
            </a:r>
          </a:p>
          <a:p>
            <a:pPr algn="ctr"/>
            <a:r>
              <a:rPr lang="ru-RU" sz="1580" b="1" dirty="0"/>
              <a:t> ремонт улицы Станционная (Отрадное) – 5683,0 тыс. рублей;</a:t>
            </a:r>
          </a:p>
          <a:p>
            <a:pPr algn="ctr"/>
            <a:r>
              <a:rPr lang="ru-RU" sz="1580" b="1" dirty="0"/>
              <a:t>ремонт дороги по ул. Фрунзе (Отрадное) – 2 459,8 тыс. руб.;</a:t>
            </a:r>
          </a:p>
          <a:p>
            <a:pPr algn="ctr"/>
            <a:r>
              <a:rPr lang="ru-RU" sz="1580" b="1" dirty="0"/>
              <a:t> ремонт дороги по ул. Игашёва – 1 204,0 тыс. рублей; </a:t>
            </a:r>
          </a:p>
          <a:p>
            <a:pPr algn="ctr"/>
            <a:r>
              <a:rPr lang="ru-RU" sz="1580" b="1" dirty="0"/>
              <a:t>ремонт по улицы Горького – 1 666,0 тыс. рублей;</a:t>
            </a:r>
          </a:p>
          <a:p>
            <a:pPr algn="ctr"/>
            <a:r>
              <a:rPr lang="ru-RU" sz="1580" b="1" dirty="0"/>
              <a:t> ремонт и благоустройство дворовой территории ул. Мичурина, 4 – 4 046,0 тыс. рублей,</a:t>
            </a:r>
          </a:p>
          <a:p>
            <a:pPr algn="ctr"/>
            <a:r>
              <a:rPr lang="ru-RU" sz="1580" b="1" dirty="0"/>
              <a:t> ремонт дорог общего значения г. п. п. Приморье – 1 605,0 тыс. руб.; </a:t>
            </a:r>
          </a:p>
          <a:p>
            <a:pPr algn="ctr"/>
            <a:r>
              <a:rPr lang="ru-RU" sz="1580" b="1" dirty="0"/>
              <a:t> ремонт парковки по Калининградскому пр-ту, 77А – 2 440,0 тыс. руб.;</a:t>
            </a:r>
          </a:p>
          <a:p>
            <a:pPr algn="ctr"/>
            <a:r>
              <a:rPr lang="ru-RU" sz="1580" b="1" dirty="0"/>
              <a:t> ремонт дворового проезда ул. Новая, 8 – 1 342,0 тыс. руб.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DDCD02-4A29-429D-BC27-03162D5769EA}"/>
              </a:ext>
            </a:extLst>
          </p:cNvPr>
          <p:cNvSpPr txBox="1"/>
          <p:nvPr/>
        </p:nvSpPr>
        <p:spPr>
          <a:xfrm>
            <a:off x="9632652" y="538281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3659999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4FC017-F702-4E33-B06A-0FE816E89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848" y="409462"/>
            <a:ext cx="9955868" cy="794512"/>
          </a:xfrm>
          <a:solidFill>
            <a:srgbClr val="2E504E"/>
          </a:solidFill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Средняя заработная плата отдельных категорий работников за 2018 год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F2A9F74C-98E4-47AD-B375-884DDABE71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5026178"/>
              </p:ext>
            </p:extLst>
          </p:nvPr>
        </p:nvGraphicFramePr>
        <p:xfrm>
          <a:off x="225175" y="1269197"/>
          <a:ext cx="8831414" cy="5678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08A6F31-FFDF-4C8A-84F5-B557E0DE8104}"/>
              </a:ext>
            </a:extLst>
          </p:cNvPr>
          <p:cNvSpPr txBox="1"/>
          <p:nvPr/>
        </p:nvSpPr>
        <p:spPr>
          <a:xfrm>
            <a:off x="6608316" y="1399644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тыс. руб.</a:t>
            </a: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D8DDB678-17C1-4D23-87D1-5C5B77032A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0584567"/>
              </p:ext>
            </p:extLst>
          </p:nvPr>
        </p:nvGraphicFramePr>
        <p:xfrm>
          <a:off x="8975430" y="1612886"/>
          <a:ext cx="372799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582345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7886" y="188365"/>
            <a:ext cx="6680829" cy="597717"/>
          </a:xfrm>
          <a:solidFill>
            <a:schemeClr val="accent6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</a:rPr>
              <a:t>МУНИЦИПАЛЬНЫЕ ЗАИМСТВОВАНИЯ 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6709323"/>
              </p:ext>
            </p:extLst>
          </p:nvPr>
        </p:nvGraphicFramePr>
        <p:xfrm>
          <a:off x="5935817" y="1120039"/>
          <a:ext cx="6680829" cy="5803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82791" y="1116339"/>
            <a:ext cx="4352434" cy="5650528"/>
          </a:xfrm>
          <a:solidFill>
            <a:schemeClr val="bg1">
              <a:lumMod val="85000"/>
              <a:alpha val="87000"/>
            </a:schemeClr>
          </a:solidFill>
        </p:spPr>
        <p:txBody>
          <a:bodyPr/>
          <a:lstStyle/>
          <a:p>
            <a:pPr algn="just"/>
            <a:r>
              <a:rPr lang="ru-RU" sz="1697" dirty="0"/>
              <a:t>           </a:t>
            </a:r>
            <a:r>
              <a:rPr lang="ru-RU" sz="1697" dirty="0">
                <a:solidFill>
                  <a:schemeClr val="bg2">
                    <a:lumMod val="25000"/>
                  </a:schemeClr>
                </a:solidFill>
              </a:rPr>
              <a:t>Одним из приоритетов бюджетной политики Светлогорского района является поддержание </a:t>
            </a:r>
            <a:r>
              <a:rPr lang="ru-RU" sz="1697" b="1" dirty="0">
                <a:solidFill>
                  <a:schemeClr val="bg2">
                    <a:lumMod val="25000"/>
                  </a:schemeClr>
                </a:solidFill>
              </a:rPr>
              <a:t>экономически безопасного уровня муниципального долга,</a:t>
            </a:r>
            <a:r>
              <a:rPr lang="ru-RU" sz="1697" dirty="0">
                <a:solidFill>
                  <a:schemeClr val="bg2">
                    <a:lumMod val="25000"/>
                  </a:schemeClr>
                </a:solidFill>
              </a:rPr>
              <a:t> в том числе муниципальных заимствований Светлогорского района, способных обеспечить решение важных задач развития Светлогорского района.</a:t>
            </a:r>
          </a:p>
          <a:p>
            <a:endParaRPr lang="ru-RU" dirty="0"/>
          </a:p>
          <a:p>
            <a:endParaRPr lang="ru-RU" dirty="0"/>
          </a:p>
          <a:p>
            <a:r>
              <a:rPr lang="ru-RU" sz="1909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sz="1909" dirty="0">
                <a:latin typeface="Arial" pitchFamily="34" charset="0"/>
                <a:cs typeface="Arial" pitchFamily="34" charset="0"/>
              </a:rPr>
              <a:t>                  -  </a:t>
            </a:r>
            <a:r>
              <a:rPr lang="ru-RU" sz="2969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6 297,3</a:t>
            </a:r>
          </a:p>
          <a:p>
            <a:r>
              <a:rPr lang="ru-RU" sz="1909" b="1" dirty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БЮДЖЕТНЫЙ КРЕДИТ </a:t>
            </a:r>
            <a:r>
              <a:rPr lang="ru-RU" sz="2121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sz="2969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3 674</a:t>
            </a:r>
          </a:p>
          <a:p>
            <a:r>
              <a:rPr lang="ru-RU" sz="1909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ОСТАТОК НА СЧЕТЕ       - </a:t>
            </a:r>
            <a:r>
              <a:rPr lang="ru-RU" sz="1909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69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5 024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609680" y="953156"/>
            <a:ext cx="1450811" cy="320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85" b="1" dirty="0"/>
              <a:t>ТЫС. РУБ.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0018" y="2719868"/>
            <a:ext cx="8297464" cy="810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666" dirty="0"/>
              <a:t>СПАСИБО  ЗА 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0898" y="291231"/>
            <a:ext cx="8726805" cy="672391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Глоссарий</a:t>
            </a:r>
          </a:p>
        </p:txBody>
      </p:sp>
      <p:sp>
        <p:nvSpPr>
          <p:cNvPr id="9" name="Багетная рамка 8"/>
          <p:cNvSpPr/>
          <p:nvPr/>
        </p:nvSpPr>
        <p:spPr>
          <a:xfrm>
            <a:off x="919684" y="1187897"/>
            <a:ext cx="3712012" cy="5197177"/>
          </a:xfrm>
          <a:prstGeom prst="beve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909" dirty="0">
                <a:solidFill>
                  <a:srgbClr val="800000"/>
                </a:solidFill>
              </a:rPr>
              <a:t>Бюджет</a:t>
            </a:r>
            <a:r>
              <a:rPr lang="ru-RU" sz="1909" dirty="0"/>
              <a:t> </a:t>
            </a:r>
            <a:r>
              <a:rPr lang="ru-RU" sz="1909" dirty="0">
                <a:solidFill>
                  <a:schemeClr val="bg2">
                    <a:lumMod val="25000"/>
                  </a:schemeClr>
                </a:solidFill>
              </a:rPr>
              <a:t>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708055" y="1691954"/>
            <a:ext cx="5650528" cy="156242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121" dirty="0">
                <a:solidFill>
                  <a:srgbClr val="800000"/>
                </a:solidFill>
              </a:rPr>
              <a:t>доходы бюджета </a:t>
            </a:r>
            <a:r>
              <a:rPr lang="ru-RU" sz="1909" dirty="0">
                <a:solidFill>
                  <a:schemeClr val="bg2">
                    <a:lumMod val="25000"/>
                  </a:schemeClr>
                </a:solidFill>
              </a:rPr>
              <a:t>- поступающие в бюджет денежные средства, за исключением средств, являющихся источниками финансирования дефицита бюджета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261925" y="3518708"/>
            <a:ext cx="6069961" cy="137445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121" dirty="0">
                <a:solidFill>
                  <a:srgbClr val="800000"/>
                </a:solidFill>
              </a:rPr>
              <a:t>расходы бюджета </a:t>
            </a:r>
            <a:r>
              <a:rPr lang="ru-RU" sz="1697" dirty="0">
                <a:solidFill>
                  <a:schemeClr val="bg2">
                    <a:lumMod val="25000"/>
                  </a:schemeClr>
                </a:solidFill>
              </a:rPr>
              <a:t>- </a:t>
            </a:r>
            <a:r>
              <a:rPr lang="ru-RU" sz="1909" dirty="0">
                <a:solidFill>
                  <a:schemeClr val="bg2">
                    <a:lumMod val="25000"/>
                  </a:schemeClr>
                </a:solidFill>
              </a:rPr>
              <a:t>выплачиваемые из бюджета  денежные средства, за исключением средств, источниками финансирования дефицита бюджета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16228" y="5197813"/>
            <a:ext cx="5868529" cy="106901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969" dirty="0">
                <a:solidFill>
                  <a:srgbClr val="800000"/>
                </a:solidFill>
              </a:rPr>
              <a:t>дефицит бюджета</a:t>
            </a:r>
            <a:r>
              <a:rPr lang="ru-RU" sz="2969" dirty="0"/>
              <a:t> </a:t>
            </a:r>
            <a:r>
              <a:rPr lang="ru-RU" sz="2969" dirty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ru-RU" sz="2969" dirty="0"/>
              <a:t> </a:t>
            </a:r>
            <a:r>
              <a:rPr lang="ru-RU" sz="1909" dirty="0">
                <a:solidFill>
                  <a:schemeClr val="bg2">
                    <a:lumMod val="25000"/>
                  </a:schemeClr>
                </a:solidFill>
              </a:rPr>
              <a:t>превышение расходов бюджета над его доходами</a:t>
            </a:r>
          </a:p>
        </p:txBody>
      </p:sp>
      <p:sp>
        <p:nvSpPr>
          <p:cNvPr id="15" name="Стрелка вниз 14"/>
          <p:cNvSpPr/>
          <p:nvPr/>
        </p:nvSpPr>
        <p:spPr>
          <a:xfrm>
            <a:off x="9920684" y="2898264"/>
            <a:ext cx="687226" cy="839943"/>
          </a:xfrm>
          <a:prstGeom prst="downArrow">
            <a:avLst/>
          </a:prstGeom>
          <a:solidFill>
            <a:schemeClr val="bg2">
              <a:lumMod val="75000"/>
              <a:alpha val="9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09"/>
          </a:p>
        </p:txBody>
      </p:sp>
      <p:sp>
        <p:nvSpPr>
          <p:cNvPr id="16" name="Стрелка вниз 15"/>
          <p:cNvSpPr/>
          <p:nvPr/>
        </p:nvSpPr>
        <p:spPr>
          <a:xfrm>
            <a:off x="10358583" y="4628829"/>
            <a:ext cx="687226" cy="763585"/>
          </a:xfrm>
          <a:prstGeom prst="downArrow">
            <a:avLst/>
          </a:prstGeom>
          <a:solidFill>
            <a:schemeClr val="bg2">
              <a:lumMod val="75000"/>
              <a:alpha val="9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09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16078" y="581831"/>
            <a:ext cx="4237357" cy="67993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909" b="1" dirty="0">
                <a:solidFill>
                  <a:schemeClr val="bg1"/>
                </a:solidFill>
                <a:latin typeface="Century Gothic" pitchFamily="34" charset="0"/>
              </a:rPr>
              <a:t>Основные  направления бюджетной  политики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80605" y="569096"/>
            <a:ext cx="4237357" cy="67993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909" b="1" dirty="0">
                <a:solidFill>
                  <a:schemeClr val="bg1"/>
                </a:solidFill>
                <a:latin typeface="Century Gothic" pitchFamily="34" charset="0"/>
              </a:rPr>
              <a:t>Решены   главные</a:t>
            </a:r>
          </a:p>
          <a:p>
            <a:pPr algn="ctr"/>
            <a:r>
              <a:rPr lang="ru-RU" sz="1909" b="1" dirty="0">
                <a:solidFill>
                  <a:schemeClr val="bg1"/>
                </a:solidFill>
                <a:latin typeface="Century Gothic" pitchFamily="34" charset="0"/>
              </a:rPr>
              <a:t> бюджетные   задачи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646379" y="1421773"/>
            <a:ext cx="27489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686039" y="1421773"/>
            <a:ext cx="32834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737414" y="2490343"/>
            <a:ext cx="5650528" cy="421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64" tIns="48482" rIns="96964" bIns="48482" numCol="1" anchor="ctr" anchorCtr="0" compatLnSpc="1">
            <a:prstTxWarp prst="textNoShape">
              <a:avLst/>
            </a:prstTxWarp>
            <a:spAutoFit/>
          </a:bodyPr>
          <a:lstStyle/>
          <a:p>
            <a:pPr indent="478081" algn="just" defTabSz="96963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484815" algn="l"/>
              </a:tabLst>
            </a:pPr>
            <a:r>
              <a:rPr lang="ru-RU" sz="1909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увеличение наполняемости доходной части консолидированного бюджета Светлогорского район;</a:t>
            </a:r>
            <a:endParaRPr lang="ru-RU" sz="1909" dirty="0">
              <a:latin typeface="Arial" pitchFamily="34" charset="0"/>
              <a:cs typeface="Arial" pitchFamily="34" charset="0"/>
            </a:endParaRPr>
          </a:p>
          <a:p>
            <a:pPr indent="478081" algn="just" defTabSz="96963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484815" algn="l"/>
              </a:tabLst>
            </a:pPr>
            <a:r>
              <a:rPr lang="ru-RU" sz="1909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повышение эффективности бюджетных расходов;</a:t>
            </a:r>
            <a:endParaRPr lang="ru-RU" sz="1909" dirty="0">
              <a:latin typeface="Arial" pitchFamily="34" charset="0"/>
              <a:cs typeface="Arial" pitchFamily="34" charset="0"/>
            </a:endParaRPr>
          </a:p>
          <a:p>
            <a:pPr indent="478081" algn="just" defTabSz="96963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484815" algn="l"/>
              </a:tabLst>
            </a:pPr>
            <a:r>
              <a:rPr lang="ru-RU" sz="1909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Обеспечение сбалансированности районного бюджета; </a:t>
            </a:r>
            <a:endParaRPr lang="ru-RU" sz="1909" dirty="0">
              <a:latin typeface="Arial" pitchFamily="34" charset="0"/>
              <a:cs typeface="Arial" pitchFamily="34" charset="0"/>
            </a:endParaRPr>
          </a:p>
          <a:p>
            <a:pPr indent="478081" algn="just" defTabSz="96963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484815" algn="l"/>
              </a:tabLst>
            </a:pPr>
            <a:r>
              <a:rPr lang="ru-RU" sz="1909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повышение эффективности управления муниципальными финансами Светлогорского района;</a:t>
            </a:r>
            <a:endParaRPr lang="ru-RU" sz="1909" dirty="0">
              <a:latin typeface="Arial" pitchFamily="34" charset="0"/>
              <a:cs typeface="Arial" pitchFamily="34" charset="0"/>
            </a:endParaRPr>
          </a:p>
          <a:p>
            <a:pPr indent="478081" algn="just" defTabSz="96963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484815" algn="l"/>
              </a:tabLst>
            </a:pPr>
            <a:r>
              <a:rPr lang="ru-RU" sz="1909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совершенствование межбюджетных отношений;</a:t>
            </a:r>
            <a:endParaRPr lang="ru-RU" sz="1909" dirty="0">
              <a:latin typeface="Arial" pitchFamily="34" charset="0"/>
              <a:cs typeface="Arial" pitchFamily="34" charset="0"/>
            </a:endParaRPr>
          </a:p>
          <a:p>
            <a:pPr indent="478081" algn="just" defTabSz="96963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484815" algn="l"/>
              </a:tabLst>
            </a:pPr>
            <a:r>
              <a:rPr lang="ru-RU" sz="1909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оптимизацию муниципального долга Светлогорского района.</a:t>
            </a:r>
            <a:endParaRPr lang="ru-RU" sz="1909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7380605" y="3001554"/>
            <a:ext cx="4581509" cy="3329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64" tIns="48482" rIns="96964" bIns="48482" numCol="1" anchor="ctr" anchorCtr="0" compatLnSpc="1">
            <a:prstTxWarp prst="textNoShape">
              <a:avLst/>
            </a:prstTxWarp>
            <a:spAutoFit/>
          </a:bodyPr>
          <a:lstStyle/>
          <a:p>
            <a:pPr indent="478081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484815" algn="l"/>
              </a:tabLst>
            </a:pPr>
            <a:r>
              <a:rPr lang="ru-RU" sz="1909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выполнены все действующие социальные обязательства;</a:t>
            </a:r>
          </a:p>
          <a:p>
            <a:pPr indent="478081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484815" algn="l"/>
              </a:tabLst>
            </a:pPr>
            <a:endParaRPr lang="ru-RU" sz="1909" dirty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7808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484815" algn="l"/>
              </a:tabLst>
            </a:pPr>
            <a:r>
              <a:rPr lang="ru-RU" sz="1909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оказание населению муниципальных услуг в отраслях социальной сферы;</a:t>
            </a:r>
          </a:p>
          <a:p>
            <a:pPr indent="478081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84815" algn="l"/>
              </a:tabLst>
            </a:pPr>
            <a:endParaRPr lang="ru-RU" sz="1909" dirty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7808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484815" algn="l"/>
              </a:tabLst>
            </a:pPr>
            <a:r>
              <a:rPr lang="ru-RU" sz="1909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поэтапное повышение средней заработной платы отдельным категориям работников в бюджетном секторе экономики в целях реализации указов Президента Российской Федерации.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9320372" y="1614868"/>
            <a:ext cx="701968" cy="701968"/>
            <a:chOff x="2594097" y="2561521"/>
            <a:chExt cx="661974" cy="661974"/>
          </a:xfrm>
        </p:grpSpPr>
        <p:sp>
          <p:nvSpPr>
            <p:cNvPr id="15" name="Прямоугольник 14"/>
            <p:cNvSpPr/>
            <p:nvPr/>
          </p:nvSpPr>
          <p:spPr>
            <a:xfrm rot="18900000">
              <a:off x="2594097" y="2561521"/>
              <a:ext cx="661974" cy="66197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909"/>
            </a:p>
          </p:txBody>
        </p:sp>
        <p:pic>
          <p:nvPicPr>
            <p:cNvPr id="16" name="Изображение 5" descr="bench (1).png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719788" y="2665236"/>
              <a:ext cx="410594" cy="410594"/>
            </a:xfrm>
            <a:prstGeom prst="rect">
              <a:avLst/>
            </a:prstGeom>
          </p:spPr>
        </p:pic>
      </p:grpSp>
      <p:grpSp>
        <p:nvGrpSpPr>
          <p:cNvPr id="17" name="Группа 16"/>
          <p:cNvGrpSpPr/>
          <p:nvPr/>
        </p:nvGrpSpPr>
        <p:grpSpPr>
          <a:xfrm>
            <a:off x="3715394" y="1650849"/>
            <a:ext cx="650884" cy="687226"/>
            <a:chOff x="1693177" y="2424421"/>
            <a:chExt cx="850472" cy="855826"/>
          </a:xfrm>
        </p:grpSpPr>
        <p:sp>
          <p:nvSpPr>
            <p:cNvPr id="18" name="Прямоугольник 17"/>
            <p:cNvSpPr/>
            <p:nvPr/>
          </p:nvSpPr>
          <p:spPr>
            <a:xfrm rot="18900000">
              <a:off x="1693177" y="2429775"/>
              <a:ext cx="850472" cy="85047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909"/>
            </a:p>
          </p:txBody>
        </p:sp>
        <p:pic>
          <p:nvPicPr>
            <p:cNvPr id="19" name="Изображение 4" descr="cityscape.png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91275" y="2424421"/>
              <a:ext cx="665722" cy="66572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Содержимое 14" descr="аудит%20бюджета-монеты-САЙТ[1].jpg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lum bright="7000" contrast="-27000"/>
          </a:blip>
          <a:stretch>
            <a:fillRect/>
          </a:stretch>
        </p:blipFill>
        <p:spPr>
          <a:xfrm>
            <a:off x="343620" y="1336147"/>
            <a:ext cx="5192377" cy="492310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" y="316591"/>
            <a:ext cx="9213205" cy="687226"/>
          </a:xfr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Autofit/>
          </a:bodyPr>
          <a:lstStyle/>
          <a:p>
            <a:pPr algn="l"/>
            <a:r>
              <a:rPr lang="ru-RU" sz="2969" b="1" dirty="0">
                <a:solidFill>
                  <a:schemeClr val="bg1"/>
                </a:solidFill>
              </a:rPr>
              <a:t>Исполнение районного бюджета  за 2018 год</a:t>
            </a:r>
            <a:endParaRPr lang="ru-RU" sz="2969" dirty="0">
              <a:solidFill>
                <a:schemeClr val="bg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18839156"/>
              </p:ext>
            </p:extLst>
          </p:nvPr>
        </p:nvGraphicFramePr>
        <p:xfrm>
          <a:off x="5395284" y="1003817"/>
          <a:ext cx="7101339" cy="603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6078" y="291231"/>
            <a:ext cx="4542791" cy="748750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ru-RU" sz="1909" b="1" dirty="0">
                <a:solidFill>
                  <a:schemeClr val="bg1"/>
                </a:solidFill>
                <a:latin typeface="+mn-lt"/>
              </a:rPr>
              <a:t>Динамика исполнения налоговых и неналоговых доходов за 2016-2018гг.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24471994"/>
              </p:ext>
            </p:extLst>
          </p:nvPr>
        </p:nvGraphicFramePr>
        <p:xfrm>
          <a:off x="813772" y="963625"/>
          <a:ext cx="6032320" cy="6108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69322443"/>
              </p:ext>
            </p:extLst>
          </p:nvPr>
        </p:nvGraphicFramePr>
        <p:xfrm>
          <a:off x="6540658" y="1192697"/>
          <a:ext cx="5955962" cy="5345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285426" y="322915"/>
            <a:ext cx="4466433" cy="67993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909" b="1" dirty="0">
                <a:solidFill>
                  <a:schemeClr val="bg2"/>
                </a:solidFill>
              </a:rPr>
              <a:t>Реформирование межбюджетных отношений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9838"/>
            <a:ext cx="7520772" cy="681723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ru-RU" sz="1909" b="1" dirty="0">
                <a:solidFill>
                  <a:schemeClr val="bg1"/>
                </a:solidFill>
                <a:latin typeface="Century Gothic" pitchFamily="34" charset="0"/>
              </a:rPr>
              <a:t>Структура и динамика налоговых доходов за 2017-2018 гг.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02592780"/>
              </p:ext>
            </p:extLst>
          </p:nvPr>
        </p:nvGraphicFramePr>
        <p:xfrm>
          <a:off x="355623" y="4399754"/>
          <a:ext cx="12217357" cy="2872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75125767"/>
              </p:ext>
            </p:extLst>
          </p:nvPr>
        </p:nvGraphicFramePr>
        <p:xfrm>
          <a:off x="2111870" y="911561"/>
          <a:ext cx="8640006" cy="3257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8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6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65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87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7853">
                <a:tc rowSpan="2">
                  <a:txBody>
                    <a:bodyPr/>
                    <a:lstStyle/>
                    <a:p>
                      <a:pPr algn="ctr"/>
                      <a:endParaRPr lang="ru-RU" sz="1300" dirty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ru-RU" sz="1300" dirty="0">
                          <a:latin typeface="Century Gothic" pitchFamily="34" charset="0"/>
                        </a:rPr>
                        <a:t>Наименование доходного источника</a:t>
                      </a:r>
                    </a:p>
                  </a:txBody>
                  <a:tcPr marL="96964" marR="96964" marT="48482" marB="48482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Century Gothic" pitchFamily="34" charset="0"/>
                        </a:rPr>
                        <a:t>Сумма</a:t>
                      </a:r>
                      <a:r>
                        <a:rPr lang="ru-RU" sz="1300" baseline="0" dirty="0">
                          <a:latin typeface="Century Gothic" pitchFamily="34" charset="0"/>
                        </a:rPr>
                        <a:t> поступлений </a:t>
                      </a:r>
                      <a:r>
                        <a:rPr lang="ru-RU" sz="800" baseline="0" dirty="0">
                          <a:latin typeface="Century Gothic" pitchFamily="34" charset="0"/>
                        </a:rPr>
                        <a:t>(тыс. руб.)</a:t>
                      </a:r>
                      <a:endParaRPr lang="ru-RU" sz="800" dirty="0">
                        <a:latin typeface="Century Gothic" pitchFamily="34" charset="0"/>
                      </a:endParaRPr>
                    </a:p>
                  </a:txBody>
                  <a:tcPr marL="96964" marR="96964" marT="48482" marB="48482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Century Gothic" pitchFamily="34" charset="0"/>
                        </a:rPr>
                        <a:t>Динамика 2018/2017 </a:t>
                      </a:r>
                    </a:p>
                  </a:txBody>
                  <a:tcPr marL="96964" marR="96964" marT="48482" marB="4848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74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/>
                        <a:t>2017</a:t>
                      </a:r>
                      <a:r>
                        <a:rPr lang="ru-RU" sz="1500" b="1" baseline="0" dirty="0"/>
                        <a:t> г</a:t>
                      </a:r>
                      <a:endParaRPr lang="ru-RU" sz="1500" b="1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/>
                        <a:t>2018г.</a:t>
                      </a:r>
                    </a:p>
                  </a:txBody>
                  <a:tcPr marL="96964" marR="96964" marT="48482" marB="48482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375"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Century Gothic" pitchFamily="34" charset="0"/>
                        </a:rPr>
                        <a:t>Налог на доходы физических лиц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Century Gothic" pitchFamily="34" charset="0"/>
                        </a:rPr>
                        <a:t>47 863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Century Gothic" pitchFamily="34" charset="0"/>
                        </a:rPr>
                        <a:t>51 428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Century Gothic" pitchFamily="34" charset="0"/>
                        </a:rPr>
                        <a:t>107%</a:t>
                      </a:r>
                    </a:p>
                  </a:txBody>
                  <a:tcPr marL="96964" marR="96964" marT="48482" marB="4848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375"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Century Gothic" pitchFamily="34" charset="0"/>
                        </a:rPr>
                        <a:t>Налог на упрощенную систему 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Century Gothic" pitchFamily="34" charset="0"/>
                        </a:rPr>
                        <a:t>11 002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Century Gothic" pitchFamily="34" charset="0"/>
                        </a:rPr>
                        <a:t>14 008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Century Gothic" pitchFamily="34" charset="0"/>
                        </a:rPr>
                        <a:t>127%</a:t>
                      </a:r>
                    </a:p>
                  </a:txBody>
                  <a:tcPr marL="96964" marR="96964" marT="48482" marB="4848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375"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Century Gothic" pitchFamily="34" charset="0"/>
                        </a:rPr>
                        <a:t>Налог на вмененный доход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Century Gothic" pitchFamily="34" charset="0"/>
                        </a:rPr>
                        <a:t>18 266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Century Gothic" pitchFamily="34" charset="0"/>
                        </a:rPr>
                        <a:t>18 630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Century Gothic" pitchFamily="34" charset="0"/>
                        </a:rPr>
                        <a:t>102%</a:t>
                      </a:r>
                    </a:p>
                  </a:txBody>
                  <a:tcPr marL="96964" marR="96964" marT="48482" marB="4848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375"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Century Gothic" pitchFamily="34" charset="0"/>
                        </a:rPr>
                        <a:t>Патентная система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Century Gothic" pitchFamily="34" charset="0"/>
                        </a:rPr>
                        <a:t>870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Century Gothic" pitchFamily="34" charset="0"/>
                        </a:rPr>
                        <a:t>1 302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Century Gothic" pitchFamily="34" charset="0"/>
                        </a:rPr>
                        <a:t>150%</a:t>
                      </a:r>
                    </a:p>
                  </a:txBody>
                  <a:tcPr marL="96964" marR="96964" marT="48482" marB="48482"/>
                </a:tc>
                <a:extLst>
                  <a:ext uri="{0D108BD9-81ED-4DB2-BD59-A6C34878D82A}">
                    <a16:rowId xmlns:a16="http://schemas.microsoft.com/office/drawing/2014/main" val="4017231300"/>
                  </a:ext>
                </a:extLst>
              </a:tr>
              <a:tr h="414375"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Century Gothic" pitchFamily="34" charset="0"/>
                        </a:rPr>
                        <a:t>Налог на имущество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Century Gothic" pitchFamily="34" charset="0"/>
                        </a:rPr>
                        <a:t>15 766 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Century Gothic" pitchFamily="34" charset="0"/>
                        </a:rPr>
                        <a:t>13 762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Century Gothic" pitchFamily="34" charset="0"/>
                        </a:rPr>
                        <a:t>87%</a:t>
                      </a:r>
                    </a:p>
                  </a:txBody>
                  <a:tcPr marL="96964" marR="96964" marT="48482" marB="4848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375"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Century Gothic" pitchFamily="34" charset="0"/>
                        </a:rPr>
                        <a:t>Государственная пошлина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Century Gothic" pitchFamily="34" charset="0"/>
                        </a:rPr>
                        <a:t>2 736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Century Gothic" pitchFamily="34" charset="0"/>
                        </a:rPr>
                        <a:t>3 596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Century Gothic" pitchFamily="34" charset="0"/>
                        </a:rPr>
                        <a:t>131%</a:t>
                      </a:r>
                    </a:p>
                  </a:txBody>
                  <a:tcPr marL="96964" marR="96964" marT="48482" marB="4848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-20108" y="4138514"/>
            <a:ext cx="6222678" cy="3861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909" b="1" dirty="0">
                <a:solidFill>
                  <a:schemeClr val="bg1"/>
                </a:solidFill>
                <a:latin typeface="Century Gothic" pitchFamily="34" charset="0"/>
              </a:rPr>
              <a:t>Исполнение бюджетных назначений за 2018 год</a:t>
            </a:r>
          </a:p>
        </p:txBody>
      </p:sp>
      <p:sp>
        <p:nvSpPr>
          <p:cNvPr id="9" name="Выноска 2 (без границы) 8"/>
          <p:cNvSpPr/>
          <p:nvPr/>
        </p:nvSpPr>
        <p:spPr>
          <a:xfrm>
            <a:off x="9289567" y="4476112"/>
            <a:ext cx="763585" cy="305434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9659"/>
              <a:gd name="adj6" fmla="val -598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97" dirty="0"/>
              <a:t>101%</a:t>
            </a:r>
          </a:p>
        </p:txBody>
      </p:sp>
      <p:sp>
        <p:nvSpPr>
          <p:cNvPr id="10" name="Выноска 2 (без границы) 9"/>
          <p:cNvSpPr/>
          <p:nvPr/>
        </p:nvSpPr>
        <p:spPr>
          <a:xfrm>
            <a:off x="6693378" y="6079640"/>
            <a:ext cx="763585" cy="305434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97" dirty="0"/>
              <a:t>94%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1540"/>
            <a:ext cx="7826206" cy="596033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ru-RU" sz="1909" b="1" dirty="0">
                <a:solidFill>
                  <a:schemeClr val="bg1"/>
                </a:solidFill>
                <a:latin typeface="Century Gothic" pitchFamily="34" charset="0"/>
              </a:rPr>
              <a:t>Структура и динамика неналоговых доходов за 2017-2018гг 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49173075"/>
              </p:ext>
            </p:extLst>
          </p:nvPr>
        </p:nvGraphicFramePr>
        <p:xfrm>
          <a:off x="2035511" y="807573"/>
          <a:ext cx="9010300" cy="2813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6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8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8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7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8954">
                <a:tc rowSpan="2">
                  <a:txBody>
                    <a:bodyPr/>
                    <a:lstStyle/>
                    <a:p>
                      <a:pPr algn="ctr"/>
                      <a:endParaRPr lang="ru-RU" sz="1300" dirty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ru-RU" sz="1300" dirty="0">
                          <a:latin typeface="Century Gothic" pitchFamily="34" charset="0"/>
                        </a:rPr>
                        <a:t>Наименование доходного источника</a:t>
                      </a:r>
                    </a:p>
                  </a:txBody>
                  <a:tcPr marL="96964" marR="96964" marT="48482" marB="48482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Century Gothic" pitchFamily="34" charset="0"/>
                        </a:rPr>
                        <a:t>Сумма</a:t>
                      </a:r>
                      <a:r>
                        <a:rPr lang="ru-RU" sz="1300" baseline="0" dirty="0">
                          <a:latin typeface="Century Gothic" pitchFamily="34" charset="0"/>
                        </a:rPr>
                        <a:t> поступлений                     (тыс. руб.)</a:t>
                      </a:r>
                      <a:endParaRPr lang="ru-RU" sz="1300" dirty="0">
                        <a:latin typeface="Century Gothic" pitchFamily="34" charset="0"/>
                      </a:endParaRPr>
                    </a:p>
                  </a:txBody>
                  <a:tcPr marL="96964" marR="96964" marT="48482" marB="48482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300" dirty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ru-RU" sz="1300" dirty="0">
                          <a:latin typeface="Century Gothic" pitchFamily="34" charset="0"/>
                        </a:rPr>
                        <a:t>Динамика 2018/2017 </a:t>
                      </a:r>
                    </a:p>
                  </a:txBody>
                  <a:tcPr marL="96964" marR="96964" marT="48482" marB="4848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63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/>
                        <a:t>2017</a:t>
                      </a:r>
                      <a:r>
                        <a:rPr lang="ru-RU" sz="1500" b="1" baseline="0" dirty="0"/>
                        <a:t> г</a:t>
                      </a:r>
                      <a:endParaRPr lang="ru-RU" sz="1500" b="1" dirty="0"/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/>
                        <a:t>2018г.</a:t>
                      </a:r>
                    </a:p>
                  </a:txBody>
                  <a:tcPr marL="96964" marR="96964" marT="48482" marB="48482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376">
                <a:tc>
                  <a:txBody>
                    <a:bodyPr/>
                    <a:lstStyle/>
                    <a:p>
                      <a:r>
                        <a:rPr lang="ru-RU" sz="1300" b="0" dirty="0">
                          <a:latin typeface="Century Gothic" pitchFamily="34" charset="0"/>
                        </a:rPr>
                        <a:t>Доходы в виде арендной платы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>
                          <a:latin typeface="Century Gothic" pitchFamily="34" charset="0"/>
                        </a:rPr>
                        <a:t>109 531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>
                          <a:latin typeface="Century Gothic" pitchFamily="34" charset="0"/>
                        </a:rPr>
                        <a:t>134 100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>
                          <a:latin typeface="Century Gothic" pitchFamily="34" charset="0"/>
                        </a:rPr>
                        <a:t>122%</a:t>
                      </a:r>
                    </a:p>
                  </a:txBody>
                  <a:tcPr marL="96964" marR="96964" marT="48482" marB="4848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376">
                <a:tc>
                  <a:txBody>
                    <a:bodyPr/>
                    <a:lstStyle/>
                    <a:p>
                      <a:r>
                        <a:rPr lang="ru-RU" sz="1300" b="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Платежи от муниципальных  унитарных предприятий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>
                          <a:latin typeface="Century Gothic" pitchFamily="34" charset="0"/>
                        </a:rPr>
                        <a:t>118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>
                          <a:latin typeface="Century Gothic" pitchFamily="34" charset="0"/>
                        </a:rPr>
                        <a:t>78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>
                          <a:latin typeface="Century Gothic" pitchFamily="34" charset="0"/>
                        </a:rPr>
                        <a:t>66%</a:t>
                      </a:r>
                    </a:p>
                  </a:txBody>
                  <a:tcPr marL="96964" marR="96964" marT="48482" marB="4848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376">
                <a:tc>
                  <a:txBody>
                    <a:bodyPr/>
                    <a:lstStyle/>
                    <a:p>
                      <a:r>
                        <a:rPr lang="ru-RU" sz="1300" b="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Доходы от сдачи в аренду имущества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>
                          <a:latin typeface="Century Gothic" pitchFamily="34" charset="0"/>
                        </a:rPr>
                        <a:t>93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>
                          <a:latin typeface="Century Gothic" pitchFamily="34" charset="0"/>
                        </a:rPr>
                        <a:t>106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>
                          <a:latin typeface="Century Gothic" pitchFamily="34" charset="0"/>
                        </a:rPr>
                        <a:t>114%</a:t>
                      </a:r>
                    </a:p>
                  </a:txBody>
                  <a:tcPr marL="96964" marR="96964" marT="48482" marB="4848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376">
                <a:tc>
                  <a:txBody>
                    <a:bodyPr/>
                    <a:lstStyle/>
                    <a:p>
                      <a:r>
                        <a:rPr lang="ru-RU" sz="1300" b="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>
                          <a:latin typeface="Century Gothic" pitchFamily="34" charset="0"/>
                        </a:rPr>
                        <a:t>257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>
                          <a:latin typeface="Century Gothic" pitchFamily="34" charset="0"/>
                        </a:rPr>
                        <a:t>169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>
                          <a:latin typeface="Century Gothic" pitchFamily="34" charset="0"/>
                        </a:rPr>
                        <a:t>66%</a:t>
                      </a:r>
                    </a:p>
                  </a:txBody>
                  <a:tcPr marL="96964" marR="96964" marT="48482" marB="4848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376">
                <a:tc>
                  <a:txBody>
                    <a:bodyPr/>
                    <a:lstStyle/>
                    <a:p>
                      <a:r>
                        <a:rPr lang="ru-RU" sz="1300" b="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доходов от оказания платных услуг 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>
                          <a:latin typeface="Century Gothic" pitchFamily="34" charset="0"/>
                        </a:rPr>
                        <a:t>615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>
                          <a:latin typeface="Century Gothic" pitchFamily="34" charset="0"/>
                        </a:rPr>
                        <a:t>568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>
                          <a:latin typeface="Century Gothic" pitchFamily="34" charset="0"/>
                        </a:rPr>
                        <a:t>92%</a:t>
                      </a:r>
                    </a:p>
                  </a:txBody>
                  <a:tcPr marL="96964" marR="96964" marT="48482" marB="4848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376">
                <a:tc>
                  <a:txBody>
                    <a:bodyPr/>
                    <a:lstStyle/>
                    <a:p>
                      <a:r>
                        <a:rPr lang="ru-RU" sz="1300" b="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штрафов, санкций и возмещения ущерба 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>
                          <a:latin typeface="Century Gothic" pitchFamily="34" charset="0"/>
                        </a:rPr>
                        <a:t>1 061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>
                          <a:latin typeface="Century Gothic" pitchFamily="34" charset="0"/>
                        </a:rPr>
                        <a:t>1 760</a:t>
                      </a:r>
                    </a:p>
                  </a:txBody>
                  <a:tcPr marL="96964" marR="96964" marT="48482" marB="484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>
                          <a:latin typeface="Century Gothic" pitchFamily="34" charset="0"/>
                        </a:rPr>
                        <a:t>166%</a:t>
                      </a:r>
                    </a:p>
                  </a:txBody>
                  <a:tcPr marL="96964" marR="96964" marT="48482" marB="48482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38048375"/>
              </p:ext>
            </p:extLst>
          </p:nvPr>
        </p:nvGraphicFramePr>
        <p:xfrm>
          <a:off x="202906" y="4100965"/>
          <a:ext cx="12446433" cy="2880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3619261"/>
            <a:ext cx="6604470" cy="3861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909" b="1" dirty="0">
                <a:solidFill>
                  <a:schemeClr val="bg1"/>
                </a:solidFill>
              </a:rPr>
              <a:t>Исполнение бюджетных назначений за 2018 г.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" y="212474"/>
            <a:ext cx="8055281" cy="748750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ru-RU" sz="1909" b="1" dirty="0">
                <a:solidFill>
                  <a:schemeClr val="bg1"/>
                </a:solidFill>
                <a:latin typeface="Century Gothic" pitchFamily="34" charset="0"/>
              </a:rPr>
              <a:t>Структура и исполнение безвозмездных поступлений за 2018 г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1127416"/>
              </p:ext>
            </p:extLst>
          </p:nvPr>
        </p:nvGraphicFramePr>
        <p:xfrm>
          <a:off x="431980" y="1269059"/>
          <a:ext cx="11988282" cy="549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-1731210" y="3577542"/>
            <a:ext cx="2175678" cy="288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72" b="1" dirty="0">
                <a:latin typeface="Century Gothic" pitchFamily="34" charset="0"/>
              </a:rPr>
              <a:t>тыс. рублей</a:t>
            </a:r>
          </a:p>
        </p:txBody>
      </p:sp>
      <p:sp>
        <p:nvSpPr>
          <p:cNvPr id="10" name="Овал 9"/>
          <p:cNvSpPr/>
          <p:nvPr/>
        </p:nvSpPr>
        <p:spPr>
          <a:xfrm>
            <a:off x="9289564" y="1269059"/>
            <a:ext cx="2214396" cy="13744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72" dirty="0">
                <a:latin typeface="Century Gothic" pitchFamily="34" charset="0"/>
              </a:rPr>
              <a:t>Безвозмездные поступления зачислены в размере     </a:t>
            </a:r>
          </a:p>
          <a:p>
            <a:pPr algn="ctr"/>
            <a:r>
              <a:rPr lang="ru-RU" sz="1909" dirty="0"/>
              <a:t>283 406 т.р.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0438"/>
            <a:ext cx="7138980" cy="748750"/>
          </a:xfrm>
          <a:solidFill>
            <a:schemeClr val="accent6">
              <a:lumMod val="5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ru-RU" sz="1909" b="1" dirty="0">
                <a:solidFill>
                  <a:schemeClr val="bg1"/>
                </a:solidFill>
                <a:latin typeface="Century Gothic" pitchFamily="34" charset="0"/>
              </a:rPr>
              <a:t>Расходы по функциональному разрезу за 2018 г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9004801"/>
              </p:ext>
            </p:extLst>
          </p:nvPr>
        </p:nvGraphicFramePr>
        <p:xfrm>
          <a:off x="661055" y="887267"/>
          <a:ext cx="10785366" cy="6093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82178" y="1192701"/>
            <a:ext cx="3436132" cy="1397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45" b="1" dirty="0">
                <a:solidFill>
                  <a:schemeClr val="bg1">
                    <a:lumMod val="50000"/>
                  </a:schemeClr>
                </a:solidFill>
              </a:rPr>
              <a:t>Общегосударственные</a:t>
            </a:r>
          </a:p>
          <a:p>
            <a:r>
              <a:rPr lang="ru-RU" sz="1697" b="1" dirty="0">
                <a:solidFill>
                  <a:schemeClr val="bg1">
                    <a:lumMod val="50000"/>
                  </a:schemeClr>
                </a:solidFill>
              </a:rPr>
              <a:t>исполнение </a:t>
            </a:r>
            <a:r>
              <a:rPr lang="ru-RU" sz="1697" b="1" dirty="0"/>
              <a:t>78 630 тыс. руб.</a:t>
            </a:r>
          </a:p>
          <a:p>
            <a:r>
              <a:rPr lang="ru-RU" sz="1697" b="1" dirty="0">
                <a:solidFill>
                  <a:schemeClr val="bg1">
                    <a:lumMod val="50000"/>
                  </a:schemeClr>
                </a:solidFill>
              </a:rPr>
              <a:t>Динамика к 2017 </a:t>
            </a:r>
            <a:r>
              <a:rPr lang="ru-RU" sz="1697" b="1" dirty="0"/>
              <a:t>109%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3668</TotalTime>
  <Words>1221</Words>
  <Application>Microsoft Office PowerPoint</Application>
  <PresentationFormat>Произвольный</PresentationFormat>
  <Paragraphs>356</Paragraphs>
  <Slides>19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Century Gothic</vt:lpstr>
      <vt:lpstr>Garamond</vt:lpstr>
      <vt:lpstr>Times New Roman</vt:lpstr>
      <vt:lpstr>Wingdings</vt:lpstr>
      <vt:lpstr>Савон</vt:lpstr>
      <vt:lpstr>Презентация PowerPoint</vt:lpstr>
      <vt:lpstr>Глоссарий</vt:lpstr>
      <vt:lpstr>Презентация PowerPoint</vt:lpstr>
      <vt:lpstr>Исполнение районного бюджета  за 2018 год</vt:lpstr>
      <vt:lpstr>Динамика исполнения налоговых и неналоговых доходов за 2016-2018гг.</vt:lpstr>
      <vt:lpstr>Структура и динамика налоговых доходов за 2017-2018 гг.</vt:lpstr>
      <vt:lpstr>Структура и динамика неналоговых доходов за 2017-2018гг </vt:lpstr>
      <vt:lpstr>Структура и исполнение безвозмездных поступлений за 2018 г</vt:lpstr>
      <vt:lpstr>Расходы по функциональному разрезу за 2018 г</vt:lpstr>
      <vt:lpstr>Направления финансового обеспечения в 2018 г</vt:lpstr>
      <vt:lpstr>Исполнение расходов получателями бюджетных средств</vt:lpstr>
      <vt:lpstr>РАСХОДЫ ПО МУНИЦИПАЛЬНЫМ ПРОГРАММАМ</vt:lpstr>
      <vt:lpstr>МП «Развитие образования»</vt:lpstr>
      <vt:lpstr>МП «Социальная поддержка населения»</vt:lpstr>
      <vt:lpstr>МП «Развитие культуры»</vt:lpstr>
      <vt:lpstr>МП «Ремонт автомобильных дорог»</vt:lpstr>
      <vt:lpstr>Средняя заработная плата отдельных категорий работников за 2018 год</vt:lpstr>
      <vt:lpstr>МУНИЦИПАЛЬНЫЕ ЗАИМСТВОВАНИЯ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Усманова Наталья Манулловна</dc:creator>
  <cp:lastModifiedBy>Усманова Наталья Манулловна</cp:lastModifiedBy>
  <cp:revision>220</cp:revision>
  <dcterms:created xsi:type="dcterms:W3CDTF">2018-04-10T12:50:02Z</dcterms:created>
  <dcterms:modified xsi:type="dcterms:W3CDTF">2019-06-06T10:23:59Z</dcterms:modified>
</cp:coreProperties>
</file>