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2" r:id="rId6"/>
    <p:sldId id="263" r:id="rId7"/>
    <p:sldId id="257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FF99"/>
    <a:srgbClr val="CC0066"/>
    <a:srgbClr val="33CCFF"/>
    <a:srgbClr val="33CC33"/>
    <a:srgbClr val="0066FF"/>
    <a:srgbClr val="CCFF66"/>
    <a:srgbClr val="9933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"/>
          <c:y val="0.14259259259259302"/>
          <c:w val="1"/>
          <c:h val="0.6724043452901731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Lbl>
              <c:idx val="2"/>
              <c:layout>
                <c:manualLayout>
                  <c:x val="-3.3468097666031045E-2"/>
                  <c:y val="5.5555555555555558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 </c:v>
                </c:pt>
                <c:pt idx="2">
                  <c:v>профицит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478106</c:v>
                </c:pt>
                <c:pt idx="1">
                  <c:v>462931</c:v>
                </c:pt>
                <c:pt idx="2">
                  <c:v>15175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dLbls>
            <c:dLbl>
              <c:idx val="2"/>
              <c:layout>
                <c:manualLayout>
                  <c:x val="5.1489381024663024E-3"/>
                  <c:y val="-1.5704578594342385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 </c:v>
                </c:pt>
                <c:pt idx="2">
                  <c:v>профицит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454810</c:v>
                </c:pt>
                <c:pt idx="1">
                  <c:v>423628</c:v>
                </c:pt>
                <c:pt idx="2">
                  <c:v>32255</c:v>
                </c:pt>
              </c:numCache>
            </c:numRef>
          </c:val>
        </c:ser>
        <c:axId val="47347584"/>
        <c:axId val="47349120"/>
      </c:barChart>
      <c:catAx>
        <c:axId val="4734758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47349120"/>
        <c:crosses val="autoZero"/>
        <c:auto val="1"/>
        <c:lblAlgn val="ctr"/>
        <c:lblOffset val="100"/>
      </c:catAx>
      <c:valAx>
        <c:axId val="47349120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47347584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</c:spPr>
    </c:plotArea>
    <c:plotVisOnly val="1"/>
  </c:chart>
  <c:spPr>
    <a:solidFill>
      <a:schemeClr val="accent3">
        <a:lumMod val="50000"/>
        <a:alpha val="57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7099564728322009"/>
          <c:y val="3.4689403741222834E-2"/>
          <c:w val="0.79951992957402052"/>
          <c:h val="0.7810771806387473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01.01.2017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КОММЕРЧЕСКИЕ</c:v>
                </c:pt>
                <c:pt idx="1">
                  <c:v>БЮДЖЕТНЫЕ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35000</c:v>
                </c:pt>
                <c:pt idx="1">
                  <c:v>6796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01.01.2018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3.7267080745341581E-2"/>
                  <c:y val="-1.9528069934750966E-2"/>
                </c:manualLayout>
              </c:layout>
              <c:showVal val="1"/>
            </c:dLbl>
            <c:dLbl>
              <c:idx val="1"/>
              <c:layout>
                <c:manualLayout>
                  <c:x val="3.1058381605612355E-2"/>
                  <c:y val="-2.8207212127973634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КОММЕРЧЕСКИЕ</c:v>
                </c:pt>
                <c:pt idx="1">
                  <c:v>БЮДЖЕТНЫЕ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0</c:v>
                </c:pt>
                <c:pt idx="1">
                  <c:v>7061</c:v>
                </c:pt>
              </c:numCache>
            </c:numRef>
          </c:val>
          <c:shape val="cylinder"/>
        </c:ser>
        <c:shape val="box"/>
        <c:axId val="65140992"/>
        <c:axId val="65155072"/>
        <c:axId val="0"/>
      </c:bar3DChart>
      <c:catAx>
        <c:axId val="6514099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5155072"/>
        <c:crosses val="autoZero"/>
        <c:auto val="1"/>
        <c:lblAlgn val="ctr"/>
        <c:lblOffset val="100"/>
      </c:catAx>
      <c:valAx>
        <c:axId val="65155072"/>
        <c:scaling>
          <c:orientation val="minMax"/>
        </c:scaling>
        <c:delete val="1"/>
        <c:axPos val="l"/>
        <c:numFmt formatCode="#,##0" sourceLinked="1"/>
        <c:tickLblPos val="none"/>
        <c:crossAx val="65140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0321372731556134"/>
          <c:y val="0.87955434996727355"/>
          <c:w val="0.72473653362375534"/>
          <c:h val="7.7049939066612935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1948297631832795"/>
          <c:y val="2.6352484188509488E-2"/>
          <c:w val="0.65857872053017208"/>
          <c:h val="0.6412987379480311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Лист1!$A$2:$A$3</c:f>
              <c:strCache>
                <c:ptCount val="2"/>
                <c:pt idx="0">
                  <c:v>налоговые 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100884</c:v>
                </c:pt>
                <c:pt idx="1">
                  <c:v>134274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налоговые 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113429</c:v>
                </c:pt>
                <c:pt idx="1">
                  <c:v>118566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налоговые 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96503</c:v>
                </c:pt>
                <c:pt idx="1">
                  <c:v>112164</c:v>
                </c:pt>
              </c:numCache>
            </c:numRef>
          </c:val>
        </c:ser>
        <c:shape val="cylinder"/>
        <c:axId val="47733376"/>
        <c:axId val="47739264"/>
        <c:axId val="0"/>
      </c:bar3DChart>
      <c:catAx>
        <c:axId val="477333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Century Gothic" pitchFamily="34" charset="0"/>
              </a:defRPr>
            </a:pPr>
            <a:endParaRPr lang="ru-RU"/>
          </a:p>
        </c:txPr>
        <c:crossAx val="47739264"/>
        <c:crosses val="autoZero"/>
        <c:auto val="1"/>
        <c:lblAlgn val="ctr"/>
        <c:lblOffset val="100"/>
      </c:catAx>
      <c:valAx>
        <c:axId val="4773926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800">
                <a:latin typeface="Century Gothic" pitchFamily="34" charset="0"/>
              </a:defRPr>
            </a:pPr>
            <a:endParaRPr lang="ru-RU"/>
          </a:p>
        </c:txPr>
        <c:crossAx val="47733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925974715331471"/>
          <c:y val="0.46084862098655732"/>
          <c:w val="0.14355195101778814"/>
          <c:h val="0.26617725170104617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2.8981334112254242E-2"/>
          <c:y val="5.3890617091928217E-2"/>
          <c:w val="0.76172074026252179"/>
          <c:h val="0.6672827247589774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1"/>
              <c:layout>
                <c:manualLayout>
                  <c:x val="-2.371200063729887E-2"/>
                  <c:y val="-4.505228142421980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НДФЛ</c:v>
                </c:pt>
                <c:pt idx="1">
                  <c:v>УСНО</c:v>
                </c:pt>
                <c:pt idx="2">
                  <c:v>НИ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56156</c:v>
                </c:pt>
                <c:pt idx="1">
                  <c:v>18110</c:v>
                </c:pt>
                <c:pt idx="2">
                  <c:v>17621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0"/>
                </a:pPr>
                <a:endParaRPr lang="ru-RU"/>
              </a:p>
            </c:txPr>
            <c:dLblPos val="b"/>
            <c:showVal val="1"/>
          </c:dLbls>
          <c:cat>
            <c:strRef>
              <c:f>Лист1!$A$2:$A$4</c:f>
              <c:strCache>
                <c:ptCount val="3"/>
                <c:pt idx="0">
                  <c:v>НДФЛ</c:v>
                </c:pt>
                <c:pt idx="1">
                  <c:v>УСНО</c:v>
                </c:pt>
                <c:pt idx="2">
                  <c:v>НИ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47863</c:v>
                </c:pt>
                <c:pt idx="1">
                  <c:v>11002</c:v>
                </c:pt>
                <c:pt idx="2">
                  <c:v>15766</c:v>
                </c:pt>
              </c:numCache>
            </c:numRef>
          </c:val>
        </c:ser>
        <c:marker val="1"/>
        <c:axId val="50390144"/>
        <c:axId val="50391680"/>
      </c:lineChart>
      <c:catAx>
        <c:axId val="5039014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50391680"/>
        <c:crosses val="autoZero"/>
        <c:auto val="1"/>
        <c:lblAlgn val="ctr"/>
        <c:lblOffset val="100"/>
      </c:catAx>
      <c:valAx>
        <c:axId val="50391680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50390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687256345190314"/>
          <c:y val="7.5046682847205157E-2"/>
          <c:w val="0.12762325676341768"/>
          <c:h val="0.92495331715279483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субвенция на дошкольное образование </c:v>
                </c:pt>
              </c:strCache>
            </c:strRef>
          </c:cat>
          <c:val>
            <c:numRef>
              <c:f>Лист1!$B$2</c:f>
              <c:numCache>
                <c:formatCode>#,##0</c:formatCode>
                <c:ptCount val="1"/>
                <c:pt idx="0">
                  <c:v>28022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субвенция на дошкольное образование </c:v>
                </c:pt>
              </c:strCache>
            </c:strRef>
          </c:cat>
          <c:val>
            <c:numRef>
              <c:f>Лист1!$C$2</c:f>
              <c:numCache>
                <c:formatCode>#,##0</c:formatCode>
                <c:ptCount val="1"/>
                <c:pt idx="0">
                  <c:v>43697</c:v>
                </c:pt>
              </c:numCache>
            </c:numRef>
          </c:val>
        </c:ser>
        <c:shape val="cone"/>
        <c:axId val="51078656"/>
        <c:axId val="51080192"/>
        <c:axId val="0"/>
      </c:bar3DChart>
      <c:catAx>
        <c:axId val="5107865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1080192"/>
        <c:crosses val="autoZero"/>
        <c:auto val="1"/>
        <c:lblAlgn val="ctr"/>
        <c:lblOffset val="100"/>
      </c:catAx>
      <c:valAx>
        <c:axId val="51080192"/>
        <c:scaling>
          <c:orientation val="minMax"/>
        </c:scaling>
        <c:delete val="1"/>
        <c:axPos val="b"/>
        <c:majorGridlines/>
        <c:numFmt formatCode="#,##0" sourceLinked="1"/>
        <c:tickLblPos val="none"/>
        <c:crossAx val="51078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08633967934751"/>
          <c:y val="0.23595961620638159"/>
          <c:w val="0.16452585365494327"/>
          <c:h val="0.6259895505226952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3480890888932485"/>
          <c:y val="5.1570367526541941E-2"/>
          <c:w val="0.56010947512486564"/>
          <c:h val="0.8968592649469155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Государственная пошлина
</c:v>
                </c:pt>
                <c:pt idx="1">
                  <c:v>Налог на имущество</c:v>
                </c:pt>
                <c:pt idx="2">
                  <c:v>Налог на вмененный доход
</c:v>
                </c:pt>
                <c:pt idx="3">
                  <c:v>Налог на упрощенную систему  </c:v>
                </c:pt>
                <c:pt idx="4">
                  <c:v>Налог на доходы физических лиц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2736</c:v>
                </c:pt>
                <c:pt idx="1">
                  <c:v>15766</c:v>
                </c:pt>
                <c:pt idx="2">
                  <c:v>18266</c:v>
                </c:pt>
                <c:pt idx="3">
                  <c:v>11002</c:v>
                </c:pt>
                <c:pt idx="4">
                  <c:v>47863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Государственная пошлина
</c:v>
                </c:pt>
                <c:pt idx="1">
                  <c:v>Налог на имущество</c:v>
                </c:pt>
                <c:pt idx="2">
                  <c:v>Налог на вмененный доход
</c:v>
                </c:pt>
                <c:pt idx="3">
                  <c:v>Налог на упрощенную систему  </c:v>
                </c:pt>
                <c:pt idx="4">
                  <c:v>Налог на доходы физических лиц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3100</c:v>
                </c:pt>
                <c:pt idx="1">
                  <c:v>14400</c:v>
                </c:pt>
                <c:pt idx="2">
                  <c:v>17054</c:v>
                </c:pt>
                <c:pt idx="3">
                  <c:v>12330</c:v>
                </c:pt>
                <c:pt idx="4">
                  <c:v>45870</c:v>
                </c:pt>
              </c:numCache>
            </c:numRef>
          </c:val>
        </c:ser>
        <c:axId val="47820160"/>
        <c:axId val="47830144"/>
      </c:barChart>
      <c:catAx>
        <c:axId val="478201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7830144"/>
        <c:crosses val="autoZero"/>
        <c:auto val="1"/>
        <c:lblAlgn val="ctr"/>
        <c:lblOffset val="100"/>
      </c:catAx>
      <c:valAx>
        <c:axId val="47830144"/>
        <c:scaling>
          <c:orientation val="minMax"/>
        </c:scaling>
        <c:delete val="1"/>
        <c:axPos val="b"/>
        <c:numFmt formatCode="#,##0" sourceLinked="1"/>
        <c:tickLblPos val="none"/>
        <c:crossAx val="478201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0"/>
      <c:rotY val="10"/>
      <c:perspective val="20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Проценты от бюджетных кредитов</c:v>
                </c:pt>
                <c:pt idx="1">
                  <c:v>Доходы в виде арендной платы
</c:v>
                </c:pt>
                <c:pt idx="2">
                  <c:v>Штрафы, санкции и возмещения ущерба</c:v>
                </c:pt>
                <c:pt idx="3">
                  <c:v>Доходы от оказания платных услуг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198</c:v>
                </c:pt>
                <c:pt idx="1">
                  <c:v>120110</c:v>
                </c:pt>
                <c:pt idx="2">
                  <c:v>1800</c:v>
                </c:pt>
                <c:pt idx="3">
                  <c:v>446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Проценты от бюджетных кредитов</c:v>
                </c:pt>
                <c:pt idx="1">
                  <c:v>Доходы в виде арендной платы
</c:v>
                </c:pt>
                <c:pt idx="2">
                  <c:v>Штрафы, санкции и возмещения ущерба</c:v>
                </c:pt>
                <c:pt idx="3">
                  <c:v>Доходы от оказания платных услуг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141</c:v>
                </c:pt>
                <c:pt idx="1">
                  <c:v>109531</c:v>
                </c:pt>
                <c:pt idx="2">
                  <c:v>1061</c:v>
                </c:pt>
                <c:pt idx="3">
                  <c:v>615</c:v>
                </c:pt>
              </c:numCache>
            </c:numRef>
          </c:val>
        </c:ser>
        <c:shape val="box"/>
        <c:axId val="62918656"/>
        <c:axId val="62920192"/>
        <c:axId val="0"/>
      </c:bar3DChart>
      <c:catAx>
        <c:axId val="6291865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>
                <a:latin typeface="Century Gothic" pitchFamily="34" charset="0"/>
              </a:defRPr>
            </a:pPr>
            <a:endParaRPr lang="ru-RU"/>
          </a:p>
        </c:txPr>
        <c:crossAx val="62920192"/>
        <c:crosses val="autoZero"/>
        <c:auto val="1"/>
        <c:lblAlgn val="ctr"/>
        <c:lblOffset val="100"/>
      </c:catAx>
      <c:valAx>
        <c:axId val="62920192"/>
        <c:scaling>
          <c:orientation val="minMax"/>
        </c:scaling>
        <c:delete val="1"/>
        <c:axPos val="b"/>
        <c:majorGridlines/>
        <c:numFmt formatCode="0%" sourceLinked="1"/>
        <c:tickLblPos val="none"/>
        <c:crossAx val="629186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2456428452394194"/>
          <c:y val="1.651629757187471E-2"/>
          <c:w val="0.84113307376233437"/>
          <c:h val="0.7757162398366936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Лист1!$A$2:$A$8</c:f>
              <c:strCache>
                <c:ptCount val="7"/>
                <c:pt idx="0">
                  <c:v>дотации</c:v>
                </c:pt>
                <c:pt idx="1">
                  <c:v>субсидии </c:v>
                </c:pt>
                <c:pt idx="2">
                  <c:v>субвенции </c:v>
                </c:pt>
                <c:pt idx="3">
                  <c:v>МБТ поселений</c:v>
                </c:pt>
                <c:pt idx="4">
                  <c:v>БП от нерезидентов</c:v>
                </c:pt>
                <c:pt idx="5">
                  <c:v>БП от МП</c:v>
                </c:pt>
                <c:pt idx="6">
                  <c:v>Возврат остатков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12114</c:v>
                </c:pt>
                <c:pt idx="1">
                  <c:v>12041</c:v>
                </c:pt>
                <c:pt idx="2">
                  <c:v>123049</c:v>
                </c:pt>
                <c:pt idx="3">
                  <c:v>84379</c:v>
                </c:pt>
                <c:pt idx="4">
                  <c:v>19555</c:v>
                </c:pt>
                <c:pt idx="5">
                  <c:v>10300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cat>
            <c:strRef>
              <c:f>Лист1!$A$2:$A$8</c:f>
              <c:strCache>
                <c:ptCount val="7"/>
                <c:pt idx="0">
                  <c:v>дотации</c:v>
                </c:pt>
                <c:pt idx="1">
                  <c:v>субсидии </c:v>
                </c:pt>
                <c:pt idx="2">
                  <c:v>субвенции </c:v>
                </c:pt>
                <c:pt idx="3">
                  <c:v>МБТ поселений</c:v>
                </c:pt>
                <c:pt idx="4">
                  <c:v>БП от нерезидентов</c:v>
                </c:pt>
                <c:pt idx="5">
                  <c:v>БП от МП</c:v>
                </c:pt>
                <c:pt idx="6">
                  <c:v>Возврат остатков</c:v>
                </c:pt>
              </c:strCache>
            </c:strRef>
          </c:cat>
          <c:val>
            <c:numRef>
              <c:f>Лист1!$C$2:$C$8</c:f>
              <c:numCache>
                <c:formatCode>#,##0</c:formatCode>
                <c:ptCount val="7"/>
                <c:pt idx="0">
                  <c:v>12114</c:v>
                </c:pt>
                <c:pt idx="1">
                  <c:v>11804</c:v>
                </c:pt>
                <c:pt idx="2">
                  <c:v>122861</c:v>
                </c:pt>
                <c:pt idx="3">
                  <c:v>76151</c:v>
                </c:pt>
                <c:pt idx="4">
                  <c:v>19555</c:v>
                </c:pt>
                <c:pt idx="5">
                  <c:v>10300</c:v>
                </c:pt>
                <c:pt idx="6">
                  <c:v>-6642</c:v>
                </c:pt>
              </c:numCache>
            </c:numRef>
          </c:val>
        </c:ser>
        <c:axId val="63122816"/>
        <c:axId val="63140992"/>
      </c:barChart>
      <c:catAx>
        <c:axId val="63122816"/>
        <c:scaling>
          <c:orientation val="minMax"/>
        </c:scaling>
        <c:axPos val="b"/>
        <c:tickLblPos val="nextTo"/>
        <c:crossAx val="63140992"/>
        <c:crosses val="autoZero"/>
        <c:auto val="1"/>
        <c:lblAlgn val="ctr"/>
        <c:lblOffset val="100"/>
      </c:catAx>
      <c:valAx>
        <c:axId val="63140992"/>
        <c:scaling>
          <c:orientation val="minMax"/>
        </c:scaling>
        <c:axPos val="l"/>
        <c:majorGridlines/>
        <c:numFmt formatCode="#,##0" sourceLinked="1"/>
        <c:tickLblPos val="nextTo"/>
        <c:crossAx val="631228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b="1"/>
            </a:pPr>
            <a:endParaRPr lang="ru-RU"/>
          </a:p>
        </c:txPr>
      </c:dTable>
    </c:plotArea>
    <c:plotVisOnly val="1"/>
  </c:chart>
  <c:txPr>
    <a:bodyPr/>
    <a:lstStyle/>
    <a:p>
      <a:pPr>
        <a:defRPr sz="1100">
          <a:latin typeface="Century Gothic" pitchFamily="34" charset="0"/>
        </a:defRPr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4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5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7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cat>
            <c:strRef>
              <c:f>Лист1!$A$2:$A$9</c:f>
              <c:strCache>
                <c:ptCount val="8"/>
                <c:pt idx="0">
                  <c:v>образование</c:v>
                </c:pt>
                <c:pt idx="1">
                  <c:v>культура </c:v>
                </c:pt>
                <c:pt idx="2">
                  <c:v>соц.политика</c:v>
                </c:pt>
                <c:pt idx="3">
                  <c:v>физкультура и спорт</c:v>
                </c:pt>
                <c:pt idx="4">
                  <c:v>нац.экономика</c:v>
                </c:pt>
                <c:pt idx="5">
                  <c:v>ЖКХ</c:v>
                </c:pt>
                <c:pt idx="6">
                  <c:v>общегосударственные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>
                  <c:v>196671</c:v>
                </c:pt>
                <c:pt idx="1">
                  <c:v>16892</c:v>
                </c:pt>
                <c:pt idx="2">
                  <c:v>25440</c:v>
                </c:pt>
                <c:pt idx="3">
                  <c:v>8602</c:v>
                </c:pt>
                <c:pt idx="4">
                  <c:v>14407</c:v>
                </c:pt>
                <c:pt idx="5">
                  <c:v>69123</c:v>
                </c:pt>
                <c:pt idx="6">
                  <c:v>72057</c:v>
                </c:pt>
                <c:pt idx="7">
                  <c:v>20436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6434719813740516"/>
          <c:y val="2.37695311702436E-2"/>
          <c:w val="0.53565280186259501"/>
          <c:h val="0.95246093765951301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33CC33"/>
            </a:solidFill>
          </c:spPr>
          <c:cat>
            <c:strRef>
              <c:f>Лист1!$A$2:$A$13</c:f>
              <c:strCache>
                <c:ptCount val="12"/>
                <c:pt idx="0">
                  <c:v>    МУ "Отдел социальной защиты населения "</c:v>
                </c:pt>
                <c:pt idx="1">
                  <c:v>    МКУ"Управление жилищно-коммунального хозяйства "</c:v>
                </c:pt>
                <c:pt idx="2">
                  <c:v>    МКУ "Комитет муниципального имущества и земельных ресурсов"</c:v>
                </c:pt>
                <c:pt idx="3">
                  <c:v>    МУ "Отдел по бюджету и финансам "</c:v>
                </c:pt>
                <c:pt idx="4">
                  <c:v>    МУ "Архив Светлогорского района</c:v>
                </c:pt>
                <c:pt idx="5">
                  <c:v>    МУ "Учетно-финансовый центр" </c:v>
                </c:pt>
                <c:pt idx="6">
                  <c:v>    МУ "Администрация Светлогорского района</c:v>
                </c:pt>
                <c:pt idx="7">
                  <c:v>    МУ "Районный Совет депутатов "</c:v>
                </c:pt>
                <c:pt idx="8">
                  <c:v>    МКУ"Управление капитального строительства "</c:v>
                </c:pt>
                <c:pt idx="9">
                  <c:v>    МКУ  "Информационные коммуникационные системы"</c:v>
                </c:pt>
                <c:pt idx="10">
                  <c:v>    МКУ"Многофункциональный центр  </c:v>
                </c:pt>
                <c:pt idx="11">
                  <c:v>    МКУ "Единая дежурная диспетчерская  служба"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20970</c:v>
                </c:pt>
                <c:pt idx="1">
                  <c:v>73612</c:v>
                </c:pt>
                <c:pt idx="2">
                  <c:v>6302</c:v>
                </c:pt>
                <c:pt idx="3">
                  <c:v>259176</c:v>
                </c:pt>
                <c:pt idx="4">
                  <c:v>1492</c:v>
                </c:pt>
                <c:pt idx="5">
                  <c:v>44098</c:v>
                </c:pt>
                <c:pt idx="6">
                  <c:v>13175</c:v>
                </c:pt>
                <c:pt idx="7">
                  <c:v>5375</c:v>
                </c:pt>
                <c:pt idx="8">
                  <c:v>26067</c:v>
                </c:pt>
                <c:pt idx="9">
                  <c:v>4434</c:v>
                </c:pt>
                <c:pt idx="10">
                  <c:v>5527</c:v>
                </c:pt>
                <c:pt idx="11">
                  <c:v>2703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dLbls>
            <c:dLbl>
              <c:idx val="2"/>
              <c:layout>
                <c:manualLayout>
                  <c:x val="1.92163864547172E-2"/>
                  <c:y val="2.1608664700221462E-3"/>
                </c:manualLayout>
              </c:layout>
              <c:showVal val="1"/>
            </c:dLbl>
            <c:dLbl>
              <c:idx val="4"/>
              <c:layout>
                <c:manualLayout>
                  <c:x val="3.2942376779515205E-2"/>
                  <c:y val="2.1608664700222256E-3"/>
                </c:manualLayout>
              </c:layout>
              <c:showVal val="1"/>
            </c:dLbl>
            <c:dLbl>
              <c:idx val="6"/>
              <c:layout>
                <c:manualLayout>
                  <c:x val="2.4706782584636402E-2"/>
                  <c:y val="2.1608664700221462E-3"/>
                </c:manualLayout>
              </c:layout>
              <c:showVal val="1"/>
            </c:dLbl>
            <c:dLbl>
              <c:idx val="7"/>
              <c:layout>
                <c:manualLayout>
                  <c:x val="2.8824579682075802E-2"/>
                  <c:y val="-2.1608664700221462E-3"/>
                </c:manualLayout>
              </c:layout>
              <c:showVal val="1"/>
            </c:dLbl>
            <c:dLbl>
              <c:idx val="8"/>
              <c:layout>
                <c:manualLayout>
                  <c:x val="1.5098589357277802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3.1569777747035399E-2"/>
                  <c:y val="-4.3217329400442924E-3"/>
                </c:manualLayout>
              </c:layout>
              <c:showVal val="1"/>
            </c:dLbl>
            <c:dLbl>
              <c:idx val="10"/>
              <c:layout>
                <c:manualLayout>
                  <c:x val="2.7451980649596003E-2"/>
                  <c:y val="0"/>
                </c:manualLayout>
              </c:layout>
              <c:showVal val="1"/>
            </c:dLbl>
            <c:dLbl>
              <c:idx val="11"/>
              <c:layout>
                <c:manualLayout>
                  <c:x val="3.1569777747035399E-2"/>
                  <c:y val="-4.3217329400442881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    МУ "Отдел социальной защиты населения "</c:v>
                </c:pt>
                <c:pt idx="1">
                  <c:v>    МКУ"Управление жилищно-коммунального хозяйства "</c:v>
                </c:pt>
                <c:pt idx="2">
                  <c:v>    МКУ "Комитет муниципального имущества и земельных ресурсов"</c:v>
                </c:pt>
                <c:pt idx="3">
                  <c:v>    МУ "Отдел по бюджету и финансам "</c:v>
                </c:pt>
                <c:pt idx="4">
                  <c:v>    МУ "Архив Светлогорского района</c:v>
                </c:pt>
                <c:pt idx="5">
                  <c:v>    МУ "Учетно-финансовый центр" </c:v>
                </c:pt>
                <c:pt idx="6">
                  <c:v>    МУ "Администрация Светлогорского района</c:v>
                </c:pt>
                <c:pt idx="7">
                  <c:v>    МУ "Районный Совет депутатов "</c:v>
                </c:pt>
                <c:pt idx="8">
                  <c:v>    МКУ"Управление капитального строительства "</c:v>
                </c:pt>
                <c:pt idx="9">
                  <c:v>    МКУ  "Информационные коммуникационные системы"</c:v>
                </c:pt>
                <c:pt idx="10">
                  <c:v>    МКУ"Многофункциональный центр  </c:v>
                </c:pt>
                <c:pt idx="11">
                  <c:v>    МКУ "Единая дежурная диспетчерская  служба"</c:v>
                </c:pt>
              </c:strCache>
            </c:strRef>
          </c:cat>
          <c:val>
            <c:numRef>
              <c:f>Лист1!$C$2:$C$13</c:f>
              <c:numCache>
                <c:formatCode>#,##0</c:formatCode>
                <c:ptCount val="12"/>
                <c:pt idx="0">
                  <c:v>20270</c:v>
                </c:pt>
                <c:pt idx="1">
                  <c:v>65295</c:v>
                </c:pt>
                <c:pt idx="2">
                  <c:v>5278</c:v>
                </c:pt>
                <c:pt idx="3">
                  <c:v>249976</c:v>
                </c:pt>
                <c:pt idx="4">
                  <c:v>1486</c:v>
                </c:pt>
                <c:pt idx="5">
                  <c:v>42539</c:v>
                </c:pt>
                <c:pt idx="6">
                  <c:v>265</c:v>
                </c:pt>
                <c:pt idx="7">
                  <c:v>5276</c:v>
                </c:pt>
                <c:pt idx="8">
                  <c:v>20769</c:v>
                </c:pt>
                <c:pt idx="9">
                  <c:v>4376</c:v>
                </c:pt>
                <c:pt idx="10">
                  <c:v>5485</c:v>
                </c:pt>
                <c:pt idx="11">
                  <c:v>2613</c:v>
                </c:pt>
              </c:numCache>
            </c:numRef>
          </c:val>
        </c:ser>
        <c:overlap val="100"/>
        <c:axId val="64002688"/>
        <c:axId val="64008576"/>
      </c:barChart>
      <c:catAx>
        <c:axId val="6400268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>
                <a:solidFill>
                  <a:schemeClr val="bg1">
                    <a:lumMod val="50000"/>
                  </a:schemeClr>
                </a:solidFill>
              </a:defRPr>
            </a:pPr>
            <a:endParaRPr lang="ru-RU"/>
          </a:p>
        </c:txPr>
        <c:crossAx val="64008576"/>
        <c:crosses val="autoZero"/>
        <c:auto val="1"/>
        <c:lblAlgn val="r"/>
        <c:lblOffset val="100"/>
      </c:catAx>
      <c:valAx>
        <c:axId val="64008576"/>
        <c:scaling>
          <c:orientation val="minMax"/>
        </c:scaling>
        <c:delete val="1"/>
        <c:axPos val="b"/>
        <c:numFmt formatCode="#,##0" sourceLinked="1"/>
        <c:tickLblPos val="none"/>
        <c:crossAx val="64002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80079589128151"/>
          <c:y val="0.89435047416556523"/>
          <c:w val="9.4521924837773941E-2"/>
          <c:h val="0.10564952583443475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0.04762</cdr:x>
      <cdr:y>0.75</cdr:y>
    </cdr:from>
    <cdr:to>
      <cdr:x>0.98413</cdr:x>
      <cdr:y>0.9625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024" y="4320480"/>
          <a:ext cx="4248472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0.11111</cdr:x>
      <cdr:y>0.7375</cdr:y>
    </cdr:from>
    <cdr:to>
      <cdr:x>0.93651</cdr:x>
      <cdr:y>0.9625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4056" y="4248472"/>
          <a:ext cx="3744416" cy="1296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0.03175</cdr:x>
      <cdr:y>0.7375</cdr:y>
    </cdr:from>
    <cdr:to>
      <cdr:x>0.95238</cdr:x>
      <cdr:y>0.95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4016" y="4248472"/>
          <a:ext cx="4176464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ru-RU" sz="1400" dirty="0" smtClean="0">
              <a:solidFill>
                <a:srgbClr val="0070C0"/>
              </a:solidFill>
              <a:latin typeface="Century Gothic" pitchFamily="34" charset="0"/>
            </a:rPr>
            <a:t>Поступления налоговых и неналоговых доходов районного бюджета в 2015- 2017 годах показывает отрицательную динамику </a:t>
          </a:r>
          <a:r>
            <a:rPr lang="ru-RU" sz="1400" b="1" dirty="0" smtClean="0">
              <a:solidFill>
                <a:srgbClr val="FF0000"/>
              </a:solidFill>
              <a:latin typeface="Century Gothic" pitchFamily="34" charset="0"/>
            </a:rPr>
            <a:t>89,9</a:t>
          </a:r>
          <a:r>
            <a:rPr lang="ru-RU" sz="1400" dirty="0" smtClean="0">
              <a:solidFill>
                <a:srgbClr val="FF0000"/>
              </a:solidFill>
              <a:latin typeface="Century Gothic" pitchFamily="34" charset="0"/>
            </a:rPr>
            <a:t>%</a:t>
          </a:r>
          <a:r>
            <a:rPr lang="ru-RU" sz="1400" dirty="0" smtClean="0">
              <a:latin typeface="Century Gothic" pitchFamily="34" charset="0"/>
            </a:rPr>
            <a:t> </a:t>
          </a:r>
          <a:r>
            <a:rPr lang="ru-RU" sz="1400" dirty="0" smtClean="0">
              <a:solidFill>
                <a:srgbClr val="0070C0"/>
              </a:solidFill>
              <a:latin typeface="Century Gothic" pitchFamily="34" charset="0"/>
            </a:rPr>
            <a:t>и</a:t>
          </a:r>
          <a:r>
            <a:rPr lang="ru-RU" sz="1400" dirty="0" smtClean="0">
              <a:latin typeface="Century Gothic" pitchFamily="34" charset="0"/>
            </a:rPr>
            <a:t> </a:t>
          </a:r>
          <a:r>
            <a:rPr lang="ru-RU" sz="1400" b="1" dirty="0" smtClean="0">
              <a:solidFill>
                <a:srgbClr val="FF0000"/>
              </a:solidFill>
              <a:latin typeface="Century Gothic" pitchFamily="34" charset="0"/>
            </a:rPr>
            <a:t>88,7</a:t>
          </a:r>
          <a:r>
            <a:rPr lang="ru-RU" sz="1400" dirty="0" smtClean="0">
              <a:solidFill>
                <a:srgbClr val="FF0000"/>
              </a:solidFill>
              <a:latin typeface="Century Gothic" pitchFamily="34" charset="0"/>
            </a:rPr>
            <a:t>%</a:t>
          </a:r>
          <a:r>
            <a:rPr lang="ru-RU" sz="1400" dirty="0" smtClean="0">
              <a:latin typeface="Century Gothic" pitchFamily="34" charset="0"/>
            </a:rPr>
            <a:t> </a:t>
          </a:r>
          <a:r>
            <a:rPr lang="ru-RU" sz="1400" dirty="0" smtClean="0">
              <a:solidFill>
                <a:srgbClr val="0070C0"/>
              </a:solidFill>
              <a:latin typeface="Century Gothic" pitchFamily="34" charset="0"/>
            </a:rPr>
            <a:t>соответственно</a:t>
          </a:r>
          <a:r>
            <a:rPr lang="ru-RU" sz="1400" dirty="0" smtClean="0">
              <a:latin typeface="Century Gothic" pitchFamily="34" charset="0"/>
            </a:rPr>
            <a:t> </a:t>
          </a:r>
          <a:endParaRPr lang="ru-RU" sz="1400" dirty="0">
            <a:latin typeface="Century Gothic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0.48315</cdr:x>
      <cdr:y>0.23924</cdr:y>
    </cdr:from>
    <cdr:to>
      <cdr:x>0.55325</cdr:x>
      <cdr:y>0.34556</cdr:y>
    </cdr:to>
    <cdr:sp macro="" textlink="">
      <cdr:nvSpPr>
        <cdr:cNvPr id="2" name="Выноска 2 (без границы) 1"/>
        <cdr:cNvSpPr/>
      </cdr:nvSpPr>
      <cdr:spPr>
        <a:xfrm xmlns:a="http://schemas.openxmlformats.org/drawingml/2006/main">
          <a:off x="3970784" y="648072"/>
          <a:ext cx="576064" cy="288032"/>
        </a:xfrm>
        <a:prstGeom xmlns:a="http://schemas.openxmlformats.org/drawingml/2006/main" prst="callout2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 smtClean="0"/>
            <a:t>89%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0.54448</cdr:x>
      <cdr:y>0.39873</cdr:y>
    </cdr:from>
    <cdr:to>
      <cdr:x>0.6321</cdr:x>
      <cdr:y>0.50505</cdr:y>
    </cdr:to>
    <cdr:sp macro="" textlink="">
      <cdr:nvSpPr>
        <cdr:cNvPr id="3" name="Выноска 2 (без границы) 2"/>
        <cdr:cNvSpPr/>
      </cdr:nvSpPr>
      <cdr:spPr>
        <a:xfrm xmlns:a="http://schemas.openxmlformats.org/drawingml/2006/main">
          <a:off x="4474840" y="1080120"/>
          <a:ext cx="720080" cy="288032"/>
        </a:xfrm>
        <a:prstGeom xmlns:a="http://schemas.openxmlformats.org/drawingml/2006/main" prst="callout2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 smtClean="0"/>
            <a:t>107%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0.39554</cdr:x>
      <cdr:y>0.82404</cdr:y>
    </cdr:from>
    <cdr:to>
      <cdr:x>0.49191</cdr:x>
      <cdr:y>0.90378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50704" y="2232248"/>
          <a:ext cx="7920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0.4043</cdr:x>
      <cdr:y>0.77087</cdr:y>
    </cdr:from>
    <cdr:to>
      <cdr:x>0.47439</cdr:x>
      <cdr:y>0.8772</cdr:y>
    </cdr:to>
    <cdr:sp macro="" textlink="">
      <cdr:nvSpPr>
        <cdr:cNvPr id="5" name="Выноска 2 (без границы) 4"/>
        <cdr:cNvSpPr/>
      </cdr:nvSpPr>
      <cdr:spPr>
        <a:xfrm xmlns:a="http://schemas.openxmlformats.org/drawingml/2006/main">
          <a:off x="3322712" y="2088232"/>
          <a:ext cx="576064" cy="288032"/>
        </a:xfrm>
        <a:prstGeom xmlns:a="http://schemas.openxmlformats.org/drawingml/2006/main" prst="callout2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 smtClean="0"/>
            <a:t>88%</a:t>
          </a:r>
          <a:endParaRPr lang="ru-RU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0.15179</cdr:x>
      <cdr:y>0.56944</cdr:y>
    </cdr:from>
    <cdr:to>
      <cdr:x>0.22321</cdr:x>
      <cdr:y>0.63889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2952328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Century Gothic" pitchFamily="34" charset="0"/>
            </a:rPr>
            <a:t>100%</a:t>
          </a:r>
          <a:endParaRPr lang="ru-RU" sz="1200" b="1" dirty="0">
            <a:latin typeface="Century Gothic" pitchFamily="34" charset="0"/>
          </a:endParaRPr>
        </a:p>
      </cdr:txBody>
    </cdr:sp>
  </cdr:relSizeAnchor>
  <cdr:relSizeAnchor xmlns:cdr="http://schemas.openxmlformats.org/drawingml/2006/chartDrawing">
    <cdr:from>
      <cdr:x>0.28571</cdr:x>
      <cdr:y>0.58333</cdr:y>
    </cdr:from>
    <cdr:to>
      <cdr:x>0.34821</cdr:x>
      <cdr:y>0.63889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04256" y="302433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Century Gothic" pitchFamily="34" charset="0"/>
              <a:cs typeface="Arial" pitchFamily="34" charset="0"/>
            </a:rPr>
            <a:t>98%</a:t>
          </a:r>
          <a:endParaRPr lang="ru-RU" sz="1200" b="1" dirty="0">
            <a:latin typeface="Century Gothic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0.39286</cdr:x>
      <cdr:y>0.05556</cdr:y>
    </cdr:from>
    <cdr:to>
      <cdr:x>0.48214</cdr:x>
      <cdr:y>0.11111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68352" y="28803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Century Gothic" pitchFamily="34" charset="0"/>
            </a:rPr>
            <a:t>99,8%</a:t>
          </a:r>
          <a:endParaRPr lang="ru-RU" sz="1200" b="1" dirty="0">
            <a:latin typeface="Century Gothic" pitchFamily="34" charset="0"/>
          </a:endParaRPr>
        </a:p>
      </cdr:txBody>
    </cdr:sp>
  </cdr:relSizeAnchor>
  <cdr:relSizeAnchor xmlns:cdr="http://schemas.openxmlformats.org/drawingml/2006/chartDrawing">
    <cdr:from>
      <cdr:x>0.51786</cdr:x>
      <cdr:y>0.23611</cdr:y>
    </cdr:from>
    <cdr:to>
      <cdr:x>0.59821</cdr:x>
      <cdr:y>0.27778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176464" y="1224136"/>
          <a:ext cx="64807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Century Gothic" pitchFamily="34" charset="0"/>
            </a:rPr>
            <a:t>90,2%</a:t>
          </a:r>
          <a:endParaRPr lang="ru-RU" sz="1200" b="1" dirty="0">
            <a:latin typeface="Century Gothic" pitchFamily="34" charset="0"/>
          </a:endParaRPr>
        </a:p>
      </cdr:txBody>
    </cdr:sp>
  </cdr:relSizeAnchor>
  <cdr:relSizeAnchor xmlns:cdr="http://schemas.openxmlformats.org/drawingml/2006/chartDrawing">
    <cdr:from>
      <cdr:x>0.63393</cdr:x>
      <cdr:y>0.55556</cdr:y>
    </cdr:from>
    <cdr:to>
      <cdr:x>0.70536</cdr:x>
      <cdr:y>0.61111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112568" y="288032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Century Gothic" pitchFamily="34" charset="0"/>
            </a:rPr>
            <a:t>100%</a:t>
          </a:r>
          <a:endParaRPr lang="ru-RU" sz="1200" b="1" dirty="0">
            <a:latin typeface="Century Gothic" pitchFamily="34" charset="0"/>
          </a:endParaRPr>
        </a:p>
      </cdr:txBody>
    </cdr:sp>
  </cdr:relSizeAnchor>
  <cdr:relSizeAnchor xmlns:cdr="http://schemas.openxmlformats.org/drawingml/2006/chartDrawing">
    <cdr:from>
      <cdr:x>0.74107</cdr:x>
      <cdr:y>0.56944</cdr:y>
    </cdr:from>
    <cdr:to>
      <cdr:x>0.82143</cdr:x>
      <cdr:y>0.625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976664" y="2952328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Century Gothic" pitchFamily="34" charset="0"/>
            </a:rPr>
            <a:t>100%</a:t>
          </a:r>
          <a:endParaRPr lang="ru-RU" sz="1200" b="1" dirty="0">
            <a:latin typeface="Century Gothic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</cdr:x>
      <cdr:y>0.0835</cdr:y>
    </cdr:from>
    <cdr:to>
      <cdr:x>0.5</cdr:x>
      <cdr:y>0.0835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4572000" y="432048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 flipH="1">
          <a:off x="0" y="-980728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9" name="Прямая соединительная линия 8"/>
        <cdr:cNvSpPr/>
      </cdr:nvSpPr>
      <cdr:spPr>
        <a:xfrm xmlns:a="http://schemas.openxmlformats.org/drawingml/2006/main">
          <a:off x="0" y="-980728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1" name="Прямая соединительная линия 10"/>
        <cdr:cNvSpPr/>
      </cdr:nvSpPr>
      <cdr:spPr>
        <a:xfrm xmlns:a="http://schemas.openxmlformats.org/drawingml/2006/main">
          <a:off x="0" y="-980728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</cdr:x>
      <cdr:y>0.02783</cdr:y>
    </cdr:from>
    <cdr:to>
      <cdr:x>0.50189</cdr:x>
      <cdr:y>0.50102</cdr:y>
    </cdr:to>
    <cdr:sp macro="" textlink="">
      <cdr:nvSpPr>
        <cdr:cNvPr id="12" name="Прямая соединительная линия 11"/>
        <cdr:cNvSpPr/>
      </cdr:nvSpPr>
      <cdr:spPr>
        <a:xfrm xmlns:a="http://schemas.openxmlformats.org/drawingml/2006/main" flipH="1">
          <a:off x="4698268" y="144016"/>
          <a:ext cx="17748" cy="2448272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0.33718</cdr:x>
      <cdr:y>0.50102</cdr:y>
    </cdr:from>
    <cdr:to>
      <cdr:x>0.50066</cdr:x>
      <cdr:y>1</cdr:y>
    </cdr:to>
    <cdr:sp macro="" textlink="">
      <cdr:nvSpPr>
        <cdr:cNvPr id="14" name="Прямая соединительная линия 13"/>
        <cdr:cNvSpPr/>
      </cdr:nvSpPr>
      <cdr:spPr>
        <a:xfrm xmlns:a="http://schemas.openxmlformats.org/drawingml/2006/main" flipH="1">
          <a:off x="3168352" y="2592288"/>
          <a:ext cx="1536157" cy="2581747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0.55553</cdr:x>
      <cdr:y>0.25051</cdr:y>
    </cdr:from>
    <cdr:to>
      <cdr:x>1</cdr:x>
      <cdr:y>0.62628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400417" y="1296148"/>
          <a:ext cx="5120863" cy="19442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Социально ориентированные</a:t>
          </a:r>
        </a:p>
        <a:p xmlns:a="http://schemas.openxmlformats.org/drawingml/2006/main">
          <a:r>
            <a:rPr lang="ru-RU" sz="2000" b="1" dirty="0" smtClean="0">
              <a:latin typeface="Century Gothic" pitchFamily="34" charset="0"/>
            </a:rPr>
            <a:t> </a:t>
          </a:r>
          <a:r>
            <a:rPr lang="ru-RU" sz="1800" b="1" dirty="0" smtClean="0">
              <a:solidFill>
                <a:schemeClr val="bg1">
                  <a:lumMod val="50000"/>
                </a:schemeClr>
              </a:solidFill>
              <a:latin typeface="Century Gothic" pitchFamily="34" charset="0"/>
            </a:rPr>
            <a:t>исполнение </a:t>
          </a:r>
          <a:r>
            <a:rPr lang="ru-RU" sz="2000" b="1" dirty="0" smtClean="0">
              <a:latin typeface="Century Gothic" pitchFamily="34" charset="0"/>
            </a:rPr>
            <a:t>- 247 605 тыс. руб. </a:t>
          </a:r>
        </a:p>
        <a:p xmlns:a="http://schemas.openxmlformats.org/drawingml/2006/main">
          <a:r>
            <a:rPr lang="ru-RU" sz="1800" b="1" dirty="0">
              <a:solidFill>
                <a:schemeClr val="bg1">
                  <a:lumMod val="50000"/>
                </a:schemeClr>
              </a:solidFill>
              <a:latin typeface="Century Gothic" pitchFamily="34" charset="0"/>
            </a:rPr>
            <a:t>д</a:t>
          </a:r>
          <a:r>
            <a:rPr lang="ru-RU" sz="1800" b="1" dirty="0" smtClean="0">
              <a:solidFill>
                <a:schemeClr val="bg1">
                  <a:lumMod val="50000"/>
                </a:schemeClr>
              </a:solidFill>
              <a:latin typeface="Century Gothic" pitchFamily="34" charset="0"/>
            </a:rPr>
            <a:t>инамика к 2016 году  </a:t>
          </a:r>
          <a:r>
            <a:rPr lang="ru-RU" sz="2000" b="1" dirty="0" smtClean="0">
              <a:latin typeface="Century Gothic" pitchFamily="34" charset="0"/>
            </a:rPr>
            <a:t>113%</a:t>
          </a:r>
          <a:endParaRPr lang="ru-RU" sz="2000" b="1" dirty="0">
            <a:latin typeface="Century Gothic" pitchFamily="34" charset="0"/>
          </a:endParaRPr>
        </a:p>
      </cdr:txBody>
    </cdr:sp>
  </cdr:relSizeAnchor>
  <cdr:relSizeAnchor xmlns:cdr="http://schemas.openxmlformats.org/drawingml/2006/chartDrawing">
    <cdr:from>
      <cdr:x>0.18392</cdr:x>
      <cdr:y>0.38968</cdr:y>
    </cdr:from>
    <cdr:to>
      <cdr:x>0.49811</cdr:x>
      <cdr:y>0.50102</cdr:y>
    </cdr:to>
    <cdr:sp macro="" textlink="">
      <cdr:nvSpPr>
        <cdr:cNvPr id="13" name="Прямая соединительная линия 12"/>
        <cdr:cNvSpPr/>
      </cdr:nvSpPr>
      <cdr:spPr>
        <a:xfrm xmlns:a="http://schemas.openxmlformats.org/drawingml/2006/main" flipH="1" flipV="1">
          <a:off x="1728192" y="2016224"/>
          <a:ext cx="2952328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0.03832</cdr:x>
      <cdr:y>0.58452</cdr:y>
    </cdr:from>
    <cdr:to>
      <cdr:x>0.38316</cdr:x>
      <cdr:y>0.91853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60040" y="3024336"/>
          <a:ext cx="3240360" cy="1728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chemeClr val="bg1">
                  <a:lumMod val="50000"/>
                </a:schemeClr>
              </a:solidFill>
            </a:rPr>
            <a:t>Экономической направленности </a:t>
          </a:r>
        </a:p>
        <a:p xmlns:a="http://schemas.openxmlformats.org/drawingml/2006/main">
          <a:r>
            <a:rPr lang="ru-RU" sz="2800" b="1" dirty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ru-RU" sz="1600" b="1" dirty="0" smtClean="0">
              <a:solidFill>
                <a:schemeClr val="bg1">
                  <a:lumMod val="50000"/>
                </a:schemeClr>
              </a:solidFill>
            </a:rPr>
            <a:t>Исполнение </a:t>
          </a:r>
          <a:r>
            <a:rPr lang="ru-RU" sz="1600" b="1" dirty="0" smtClean="0">
              <a:solidFill>
                <a:schemeClr val="tx1"/>
              </a:solidFill>
            </a:rPr>
            <a:t>83 530 тыс. руб.</a:t>
          </a:r>
        </a:p>
        <a:p xmlns:a="http://schemas.openxmlformats.org/drawingml/2006/main">
          <a:r>
            <a:rPr lang="ru-RU" sz="1600" b="1" dirty="0" smtClean="0">
              <a:solidFill>
                <a:schemeClr val="bg1">
                  <a:lumMod val="50000"/>
                </a:schemeClr>
              </a:solidFill>
            </a:rPr>
            <a:t>Динамика к 2016 году </a:t>
          </a:r>
          <a:r>
            <a:rPr lang="ru-RU" sz="1600" b="1" dirty="0" smtClean="0">
              <a:solidFill>
                <a:schemeClr val="tx1"/>
              </a:solidFill>
            </a:rPr>
            <a:t>35%</a:t>
          </a:r>
          <a:endParaRPr lang="ru-RU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0.41382</cdr:x>
      <cdr:y>0.04062</cdr:y>
    </cdr:from>
    <cdr:to>
      <cdr:x>0.51344</cdr:x>
      <cdr:y>0.11021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888432" y="216024"/>
          <a:ext cx="936104" cy="3700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bg1">
                  <a:lumMod val="50000"/>
                </a:schemeClr>
              </a:solidFill>
            </a:rPr>
            <a:t>ПРОЧИЕ</a:t>
          </a:r>
          <a:endParaRPr lang="ru-RU" sz="1600" b="1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oombob.ru/img/picture/Jun/19/fabed725505224bc8733bcc3747596b8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8280920" cy="626469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139952" y="836712"/>
            <a:ext cx="39604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Отчет об исполнении бюджета муниципального образования «Светлогорский район» за 2017 год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594928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Г. Светлогорск                                                                                           30.04.2018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812360" cy="706090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bg1"/>
                </a:solidFill>
              </a:rPr>
              <a:t>Исполнение расходов получателями бюджетных средств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980728"/>
          <a:ext cx="925252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55568" y="1268760"/>
            <a:ext cx="3888432" cy="1200329"/>
          </a:xfrm>
          <a:prstGeom prst="rect">
            <a:avLst/>
          </a:prstGeom>
          <a:solidFill>
            <a:schemeClr val="bg1">
              <a:lumMod val="85000"/>
              <a:alpha val="74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ПЛАНОВЫЕ НАЗНАЧЕНИЯ  </a:t>
            </a:r>
            <a:r>
              <a:rPr lang="ru-RU" dirty="0" smtClean="0"/>
              <a:t>– 462 931</a:t>
            </a:r>
          </a:p>
          <a:p>
            <a:endParaRPr lang="en-US" b="1" dirty="0" smtClean="0">
              <a:solidFill>
                <a:srgbClr val="33CC33"/>
              </a:solidFill>
            </a:endParaRPr>
          </a:p>
          <a:p>
            <a:r>
              <a:rPr lang="ru-RU" b="1" dirty="0" smtClean="0">
                <a:solidFill>
                  <a:srgbClr val="33CC33"/>
                </a:solidFill>
              </a:rPr>
              <a:t>ИСПОЛНЕНО</a:t>
            </a:r>
            <a:r>
              <a:rPr lang="en-US" b="1" dirty="0" smtClean="0">
                <a:solidFill>
                  <a:srgbClr val="33CC33"/>
                </a:solidFill>
              </a:rPr>
              <a:t>:</a:t>
            </a:r>
            <a:r>
              <a:rPr lang="ru-RU" b="1" dirty="0" smtClean="0">
                <a:solidFill>
                  <a:srgbClr val="33CC33"/>
                </a:solidFill>
              </a:rPr>
              <a:t>  423 628</a:t>
            </a:r>
            <a:endParaRPr lang="en-US" b="1" dirty="0" smtClean="0">
              <a:solidFill>
                <a:srgbClr val="33CC33"/>
              </a:solidFill>
            </a:endParaRPr>
          </a:p>
          <a:p>
            <a:r>
              <a:rPr lang="en-US" dirty="0" smtClean="0"/>
              <a:t>                                </a:t>
            </a:r>
            <a:r>
              <a:rPr lang="ru-RU" dirty="0" smtClean="0"/>
              <a:t>91,5%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956376" y="90872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ТЫС.РУБ.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6372200" cy="346050"/>
          </a:xfrm>
          <a:solidFill>
            <a:schemeClr val="accent6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РАСХОДЫ ПО МУНИЦИПАЛЬНЫМ ПРОГРАММАМ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23528" y="548680"/>
          <a:ext cx="8568952" cy="5942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592"/>
                <a:gridCol w="1349591"/>
                <a:gridCol w="1274614"/>
                <a:gridCol w="1296155"/>
              </a:tblGrid>
              <a:tr h="34518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</a:t>
                      </a:r>
                      <a:r>
                        <a:rPr lang="ru-RU" sz="1400" baseline="0" dirty="0" smtClean="0"/>
                        <a:t> ПОКАЗАТЕЛЯ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</a:t>
                      </a:r>
                      <a:endParaRPr lang="ru-RU" sz="1400" dirty="0"/>
                    </a:p>
                  </a:txBody>
                  <a:tcPr/>
                </a:tc>
              </a:tr>
              <a:tr h="25889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системы образования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179 222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172 843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96%</a:t>
                      </a:r>
                      <a:endParaRPr lang="ru-RU" sz="1200" dirty="0"/>
                    </a:p>
                  </a:txBody>
                  <a:tcPr/>
                </a:tc>
              </a:tr>
              <a:tr h="25889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поддержка населения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30 648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29 888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97%</a:t>
                      </a:r>
                      <a:endParaRPr lang="ru-RU" sz="1200" dirty="0"/>
                    </a:p>
                  </a:txBody>
                  <a:tcPr/>
                </a:tc>
              </a:tr>
              <a:tr h="25889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культуры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37 185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36 079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97%</a:t>
                      </a:r>
                      <a:endParaRPr lang="ru-RU" sz="1200" dirty="0"/>
                    </a:p>
                  </a:txBody>
                  <a:tcPr/>
                </a:tc>
              </a:tr>
              <a:tr h="25889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физической культуры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8 447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7 777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92%</a:t>
                      </a:r>
                      <a:endParaRPr lang="ru-RU" sz="1200" dirty="0"/>
                    </a:p>
                  </a:txBody>
                  <a:tcPr/>
                </a:tc>
              </a:tr>
              <a:tr h="2588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Безопасность жизнедеятельности населения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7 533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6 811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90%</a:t>
                      </a:r>
                      <a:endParaRPr lang="ru-RU" sz="1200" dirty="0"/>
                    </a:p>
                  </a:txBody>
                  <a:tcPr/>
                </a:tc>
              </a:tr>
              <a:tr h="25889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туризма и рекреации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4 795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4 204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88%</a:t>
                      </a:r>
                      <a:endParaRPr lang="ru-RU" sz="1200" dirty="0"/>
                    </a:p>
                  </a:txBody>
                  <a:tcPr/>
                </a:tc>
              </a:tr>
              <a:tr h="25889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муниципальными финансами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19 577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18 537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95%</a:t>
                      </a:r>
                      <a:endParaRPr lang="ru-RU" sz="1200" dirty="0"/>
                    </a:p>
                  </a:txBody>
                  <a:tcPr/>
                </a:tc>
              </a:tr>
              <a:tr h="25889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муниципальной службы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53 724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52 142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97%</a:t>
                      </a:r>
                      <a:endParaRPr lang="ru-RU" sz="1200" dirty="0"/>
                    </a:p>
                  </a:txBody>
                  <a:tcPr/>
                </a:tc>
              </a:tr>
              <a:tr h="25889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Ремонт автомобильных дорог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5 062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1 867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37%</a:t>
                      </a:r>
                      <a:endParaRPr lang="ru-RU" sz="1200" dirty="0"/>
                    </a:p>
                  </a:txBody>
                  <a:tcPr/>
                </a:tc>
              </a:tr>
              <a:tr h="431483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Профилактика безнадзорности и правонарушений несовершеннолетних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988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803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81%</a:t>
                      </a:r>
                      <a:endParaRPr lang="ru-RU" sz="1200" dirty="0"/>
                    </a:p>
                  </a:txBody>
                  <a:tcPr/>
                </a:tc>
              </a:tr>
              <a:tr h="25889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малого и среднего предпринимательства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9%</a:t>
                      </a:r>
                      <a:endParaRPr lang="ru-RU" sz="1200" dirty="0"/>
                    </a:p>
                  </a:txBody>
                  <a:tcPr/>
                </a:tc>
              </a:tr>
              <a:tr h="25889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Благоустройство дворовых территорий "Мой двор"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4 800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2988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62%</a:t>
                      </a:r>
                      <a:endParaRPr lang="ru-RU" sz="1200" dirty="0"/>
                    </a:p>
                  </a:txBody>
                  <a:tcPr/>
                </a:tc>
              </a:tr>
              <a:tr h="25889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Ремонт муниципального жилищного фонда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4 117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3 594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87%</a:t>
                      </a:r>
                      <a:endParaRPr lang="ru-RU" sz="1200" dirty="0"/>
                    </a:p>
                  </a:txBody>
                  <a:tcPr/>
                </a:tc>
              </a:tr>
              <a:tr h="25889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Газификация Светлогорского района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1 257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989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79%</a:t>
                      </a:r>
                      <a:endParaRPr lang="ru-RU" sz="1200" dirty="0"/>
                    </a:p>
                  </a:txBody>
                  <a:tcPr/>
                </a:tc>
              </a:tr>
              <a:tr h="25889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Программа Конкретных Дел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12 619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11 730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93%</a:t>
                      </a:r>
                      <a:endParaRPr lang="ru-RU" sz="1200" dirty="0"/>
                    </a:p>
                  </a:txBody>
                  <a:tcPr/>
                </a:tc>
              </a:tr>
              <a:tr h="431483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безопасности дорожного движения  МО г.п. </a:t>
                      </a:r>
                      <a:r>
                        <a:rPr lang="ru-RU" sz="1200" b="1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«Город Светлогорск»</a:t>
                      </a:r>
                      <a:endParaRPr lang="ru-RU" sz="1200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66FF"/>
                          </a:solidFill>
                        </a:rPr>
                        <a:t>4 903</a:t>
                      </a:r>
                      <a:endParaRPr lang="ru-RU" sz="1200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66FF"/>
                          </a:solidFill>
                        </a:rPr>
                        <a:t>3 745</a:t>
                      </a:r>
                      <a:endParaRPr lang="ru-RU" sz="1200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66FF"/>
                          </a:solidFill>
                        </a:rPr>
                        <a:t>76%</a:t>
                      </a:r>
                      <a:endParaRPr lang="ru-RU" sz="1200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</a:tr>
              <a:tr h="258890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Благоустройство территории МО</a:t>
                      </a:r>
                      <a:r>
                        <a:rPr lang="ru-RU" sz="1200" b="1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 г.п. «Город Светлогорск»</a:t>
                      </a:r>
                      <a:endParaRPr lang="ru-RU" sz="1200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66FF"/>
                          </a:solidFill>
                        </a:rPr>
                        <a:t>45 029</a:t>
                      </a:r>
                      <a:endParaRPr lang="ru-RU" sz="1200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66FF"/>
                          </a:solidFill>
                        </a:rPr>
                        <a:t>41 816</a:t>
                      </a:r>
                      <a:endParaRPr lang="ru-RU" sz="1200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0066FF"/>
                          </a:solidFill>
                        </a:rPr>
                        <a:t>93%</a:t>
                      </a:r>
                      <a:endParaRPr lang="ru-RU" sz="1200" b="1" dirty="0">
                        <a:solidFill>
                          <a:srgbClr val="0066FF"/>
                        </a:solidFill>
                      </a:endParaRPr>
                    </a:p>
                  </a:txBody>
                  <a:tcPr/>
                </a:tc>
              </a:tr>
              <a:tr h="293672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сферы ЖКХ</a:t>
                      </a:r>
                      <a:r>
                        <a:rPr lang="ru-RU" sz="1200" b="1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МО "Поселок Донское"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2 327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2 152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92%</a:t>
                      </a:r>
                      <a:endParaRPr lang="ru-RU" sz="12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58890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Непрограммное направление деятельности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37 069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22 223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60%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3050"/>
            <a:ext cx="5148064" cy="563662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МУНИЦИПАЛЬНЫЕ ЗАИМСТВОВАНИЯ 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63888" y="1124744"/>
          <a:ext cx="54109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1052736"/>
            <a:ext cx="4104456" cy="5328592"/>
          </a:xfrm>
          <a:solidFill>
            <a:schemeClr val="bg1">
              <a:lumMod val="85000"/>
              <a:alpha val="87000"/>
            </a:schemeClr>
          </a:solidFill>
        </p:spPr>
        <p:txBody>
          <a:bodyPr/>
          <a:lstStyle/>
          <a:p>
            <a:pPr algn="just"/>
            <a:r>
              <a:rPr lang="ru-RU" sz="1600" dirty="0" smtClean="0"/>
              <a:t>           Одним из приоритетов бюджетной политики Светлогорского района является поддержание </a:t>
            </a:r>
            <a:r>
              <a:rPr lang="ru-RU" sz="1600" b="1" dirty="0" smtClean="0"/>
              <a:t>экономически безопасного уровня муниципального долга,</a:t>
            </a:r>
            <a:r>
              <a:rPr lang="ru-RU" sz="1600" dirty="0" smtClean="0"/>
              <a:t> в том числе муниципальных заимствований Светлогорского района, способных обеспечить решение важных задач развития Светлогорского района.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                 -  </a:t>
            </a:r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31 182</a:t>
            </a:r>
          </a:p>
          <a:p>
            <a:r>
              <a:rPr lang="ru-RU" sz="1800" b="1" dirty="0" smtClean="0">
                <a:solidFill>
                  <a:srgbClr val="33CCFF"/>
                </a:solidFill>
                <a:latin typeface="Arial" pitchFamily="34" charset="0"/>
                <a:cs typeface="Arial" pitchFamily="34" charset="0"/>
              </a:rPr>
              <a:t>БЮДЖЕТНЫЙ КРЕДИТ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7 061</a:t>
            </a:r>
          </a:p>
          <a:p>
            <a:r>
              <a:rPr lang="ru-RU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ОСТАТОК НА СЧЕТЕ       -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2 095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444208" y="1196752"/>
            <a:ext cx="2016224" cy="1800200"/>
          </a:xfrm>
          <a:prstGeom prst="ellipse">
            <a:avLst/>
          </a:prstGeom>
          <a:solidFill>
            <a:schemeClr val="bg1">
              <a:lumMod val="65000"/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- 34 735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4328" y="692696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ТЫС. РУБ.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2564904"/>
            <a:ext cx="65952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СПАСИБО  ЗА  ВНИМАНИЕ!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48680"/>
            <a:ext cx="3995936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</a:rPr>
              <a:t>Основные  направления бюджетной  политики</a:t>
            </a:r>
            <a:endParaRPr lang="ru-RU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548680"/>
            <a:ext cx="3995936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</a:rPr>
              <a:t>Решены   главные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</a:rPr>
              <a:t> бюджетные   задачи</a:t>
            </a:r>
            <a:endParaRPr lang="ru-RU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71600" y="134076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292080" y="1340768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67544" y="2348880"/>
            <a:ext cx="403244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увеличение наполняемости доходной части консолидированного бюджета Светлогорского район;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эффективности бюджетных расходов;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сбалансированности районного бюджета;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эффективности управления муниципальными финансами Светлогорского района;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совершенствование межбюджетных отношений;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оптимизацию муниципального долга Светлогорского района.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436096" y="2276872"/>
            <a:ext cx="331236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выполнены все действующие социальные обязательства;</a:t>
            </a:r>
          </a:p>
          <a:p>
            <a:pPr indent="450850" algn="just"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оказание населению муниципальных услуг в отраслях социальной сферы;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поэтапное повышение средней заработной платы отдельным категориям работников в бюджетном секторе экономики в целях реализации указов Президента Российской Федерации.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6516216" y="1556792"/>
            <a:ext cx="661974" cy="661974"/>
            <a:chOff x="2594097" y="2561521"/>
            <a:chExt cx="661974" cy="661974"/>
          </a:xfrm>
        </p:grpSpPr>
        <p:sp>
          <p:nvSpPr>
            <p:cNvPr id="15" name="Прямоугольник 14"/>
            <p:cNvSpPr/>
            <p:nvPr/>
          </p:nvSpPr>
          <p:spPr>
            <a:xfrm rot="18900000">
              <a:off x="2594097" y="2561521"/>
              <a:ext cx="661974" cy="66197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Изображение 5" descr="bench (1).pn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2719788" y="2665236"/>
              <a:ext cx="410594" cy="410594"/>
            </a:xfrm>
            <a:prstGeom prst="rect">
              <a:avLst/>
            </a:prstGeom>
          </p:spPr>
        </p:pic>
      </p:grpSp>
      <p:grpSp>
        <p:nvGrpSpPr>
          <p:cNvPr id="17" name="Группа 16"/>
          <p:cNvGrpSpPr/>
          <p:nvPr/>
        </p:nvGrpSpPr>
        <p:grpSpPr>
          <a:xfrm>
            <a:off x="1979712" y="1556792"/>
            <a:ext cx="613800" cy="648072"/>
            <a:chOff x="1693177" y="2424421"/>
            <a:chExt cx="850472" cy="855826"/>
          </a:xfrm>
        </p:grpSpPr>
        <p:sp>
          <p:nvSpPr>
            <p:cNvPr id="18" name="Прямоугольник 17"/>
            <p:cNvSpPr/>
            <p:nvPr/>
          </p:nvSpPr>
          <p:spPr>
            <a:xfrm rot="18900000">
              <a:off x="1693177" y="2429775"/>
              <a:ext cx="850472" cy="85047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Изображение 4" descr="cityscape.pn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1791275" y="2424421"/>
              <a:ext cx="665722" cy="66572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Содержимое 14" descr="аудит%20бюджета-монеты-САЙТ[1]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lum bright="7000" contrast="-27000"/>
          </a:blip>
          <a:stretch>
            <a:fillRect/>
          </a:stretch>
        </p:blipFill>
        <p:spPr>
          <a:xfrm>
            <a:off x="0" y="-9202"/>
            <a:ext cx="9144000" cy="686720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7524328" cy="648072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Исполнение районного бюджета  за 2017 года</a:t>
            </a:r>
            <a:endParaRPr lang="ru-RU" sz="2800" dirty="0">
              <a:solidFill>
                <a:schemeClr val="bg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463480" y="0"/>
          <a:ext cx="468052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4283968" cy="706090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bg1"/>
                </a:solidFill>
                <a:latin typeface="+mn-lt"/>
              </a:rPr>
              <a:t>Динамика исполнения налоговых и неналоговых доходов за 2015-2017гг.</a:t>
            </a:r>
            <a:endParaRPr lang="ru-RU" sz="18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95536" y="908720"/>
          <a:ext cx="453650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4008" y="1124744"/>
          <a:ext cx="4820344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932040" y="260648"/>
            <a:ext cx="4211960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2"/>
                </a:solidFill>
              </a:rPr>
              <a:t>Реформирование межбюджетных отношений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860032" y="2852936"/>
            <a:ext cx="39959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изменении нормативов отчислений от налоговых доходов в 2017 году районный бюджет не дополучил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17 256,0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тыс. рублей, или 15% к 2016 году.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88024" y="5589240"/>
            <a:ext cx="42484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этом субвенция, предусмотренная с учетом  передачи с 2017 года  с муниципального уровня на областной полномочий по дошкольному образованию возросла  на </a:t>
            </a:r>
            <a:r>
              <a:rPr lang="ru-RU" sz="1400" b="1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15 675,64 </a:t>
            </a:r>
            <a:r>
              <a:rPr lang="ru-RU" sz="1400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тыс. рублей.</a:t>
            </a:r>
            <a:endParaRPr lang="ru-RU" sz="1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4644008" y="3717032"/>
          <a:ext cx="4344144" cy="181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796136" cy="850106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bg1"/>
                </a:solidFill>
                <a:latin typeface="Century Gothic" pitchFamily="34" charset="0"/>
              </a:rPr>
              <a:t>Структура и динамика налоговых доходов за 2016-2017гг</a:t>
            </a:r>
            <a:endParaRPr lang="ru-RU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457200" y="4149080"/>
          <a:ext cx="8218488" cy="27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67543" y="1124743"/>
          <a:ext cx="8147745" cy="2569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8619"/>
                <a:gridCol w="1194350"/>
                <a:gridCol w="1194350"/>
                <a:gridCol w="1130426"/>
              </a:tblGrid>
              <a:tr h="470384">
                <a:tc rowSpan="2"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Century Gothic" pitchFamily="34" charset="0"/>
                        </a:rPr>
                        <a:t>Наименование доходного источника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itchFamily="34" charset="0"/>
                        </a:rPr>
                        <a:t>Сумма</a:t>
                      </a:r>
                      <a:r>
                        <a:rPr lang="ru-RU" sz="1200" baseline="0" dirty="0" smtClean="0">
                          <a:latin typeface="Century Gothic" pitchFamily="34" charset="0"/>
                        </a:rPr>
                        <a:t> поступлений               (тыс. руб.)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Century Gothic" pitchFamily="34" charset="0"/>
                        </a:rPr>
                        <a:t>Динамика 2017/2016 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1358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2016</a:t>
                      </a:r>
                      <a:r>
                        <a:rPr lang="ru-RU" sz="1400" b="1" baseline="0" dirty="0" smtClean="0"/>
                        <a:t> г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2017г.</a:t>
                      </a:r>
                      <a:endParaRPr lang="ru-RU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70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entury Gothic" pitchFamily="34" charset="0"/>
                        </a:rPr>
                        <a:t>Налог на доходы физических лиц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itchFamily="34" charset="0"/>
                        </a:rPr>
                        <a:t>56 156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itchFamily="34" charset="0"/>
                        </a:rPr>
                        <a:t>47 863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itchFamily="34" charset="0"/>
                        </a:rPr>
                        <a:t>85,2%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570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entury Gothic" pitchFamily="34" charset="0"/>
                        </a:rPr>
                        <a:t>Налог на упрощенную систему 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itchFamily="34" charset="0"/>
                        </a:rPr>
                        <a:t>18 110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itchFamily="34" charset="0"/>
                        </a:rPr>
                        <a:t>11 002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itchFamily="34" charset="0"/>
                        </a:rPr>
                        <a:t>61%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570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entury Gothic" pitchFamily="34" charset="0"/>
                        </a:rPr>
                        <a:t>Налог на вмененный доход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itchFamily="34" charset="0"/>
                        </a:rPr>
                        <a:t>16 820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itchFamily="34" charset="0"/>
                        </a:rPr>
                        <a:t>18 266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itchFamily="34" charset="0"/>
                        </a:rPr>
                        <a:t>109%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570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entury Gothic" pitchFamily="34" charset="0"/>
                        </a:rPr>
                        <a:t>Налог на имущество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itchFamily="34" charset="0"/>
                        </a:rPr>
                        <a:t>17 621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itchFamily="34" charset="0"/>
                        </a:rPr>
                        <a:t>15 766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itchFamily="34" charset="0"/>
                        </a:rPr>
                        <a:t>89%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570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Century Gothic" pitchFamily="34" charset="0"/>
                        </a:rPr>
                        <a:t>Государственная пошлина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itchFamily="34" charset="0"/>
                        </a:rPr>
                        <a:t>4 297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itchFamily="34" charset="0"/>
                        </a:rPr>
                        <a:t>2 736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entury Gothic" pitchFamily="34" charset="0"/>
                        </a:rPr>
                        <a:t>64%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3861048"/>
            <a:ext cx="5868144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</a:rPr>
              <a:t>Исполнение бюджетных назначений за 2017 год</a:t>
            </a:r>
          </a:p>
        </p:txBody>
      </p:sp>
      <p:sp>
        <p:nvSpPr>
          <p:cNvPr id="9" name="Выноска 2 (без границы) 8"/>
          <p:cNvSpPr/>
          <p:nvPr/>
        </p:nvSpPr>
        <p:spPr>
          <a:xfrm>
            <a:off x="7236296" y="4221088"/>
            <a:ext cx="720080" cy="288032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9659"/>
              <a:gd name="adj6" fmla="val -598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104%</a:t>
            </a:r>
            <a:endParaRPr lang="ru-RU" sz="1600" dirty="0"/>
          </a:p>
        </p:txBody>
      </p:sp>
      <p:sp>
        <p:nvSpPr>
          <p:cNvPr id="10" name="Выноска 2 (без границы) 9"/>
          <p:cNvSpPr/>
          <p:nvPr/>
        </p:nvSpPr>
        <p:spPr>
          <a:xfrm>
            <a:off x="4788024" y="5733256"/>
            <a:ext cx="720080" cy="288032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109%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6300192" cy="562074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bg1"/>
                </a:solidFill>
                <a:latin typeface="Century Gothic" pitchFamily="34" charset="0"/>
              </a:rPr>
              <a:t>Структура и динамика неналоговых доходов за 2016-2017гг </a:t>
            </a:r>
            <a:endParaRPr lang="ru-RU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95536" y="836713"/>
          <a:ext cx="8496944" cy="2881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6629"/>
                <a:gridCol w="1328297"/>
                <a:gridCol w="1328297"/>
                <a:gridCol w="1043721"/>
              </a:tblGrid>
              <a:tr h="360039">
                <a:tc rowSpan="2"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Century Gothic" pitchFamily="34" charset="0"/>
                        </a:rPr>
                        <a:t>Наименование доходного источника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Century Gothic" pitchFamily="34" charset="0"/>
                        </a:rPr>
                        <a:t>Сумма</a:t>
                      </a:r>
                      <a:r>
                        <a:rPr lang="ru-RU" sz="1200" baseline="0" dirty="0" smtClean="0">
                          <a:latin typeface="Century Gothic" pitchFamily="34" charset="0"/>
                        </a:rPr>
                        <a:t> поступлений  (тыс. руб.)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Century Gothic" pitchFamily="34" charset="0"/>
                        </a:rPr>
                        <a:t>Динамика 2017/2016 </a:t>
                      </a:r>
                      <a:endParaRPr lang="ru-RU" sz="12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27568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2016</a:t>
                      </a:r>
                      <a:r>
                        <a:rPr lang="ru-RU" sz="1400" b="1" baseline="0" dirty="0" smtClean="0"/>
                        <a:t> г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2017г.</a:t>
                      </a:r>
                      <a:endParaRPr lang="ru-RU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2729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Проценты, от бюджетных кредитов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575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141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25%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02729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Century Gothic" pitchFamily="34" charset="0"/>
                        </a:rPr>
                        <a:t>Доходы в виде арендной платы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110 495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109 531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99%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02729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Платежи от муниципальных  унитарных предприятий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178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118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66%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02729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Доходы от сдачи в аренду имущества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173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93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54%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02729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300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257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86%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02729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доходов от оказания платных услуг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2 584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615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24%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02729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штрафов, санкций и возмещения ущерба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3 010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1 061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Century Gothic" pitchFamily="34" charset="0"/>
                        </a:rPr>
                        <a:t>35%</a:t>
                      </a:r>
                      <a:endParaRPr lang="ru-RU" sz="1200" b="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8313" y="4149725"/>
          <a:ext cx="8218487" cy="244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3717032"/>
            <a:ext cx="5004048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Исполнение бюджетных назначений за 2017 г.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596336" cy="706090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chemeClr val="bg1"/>
                </a:solidFill>
                <a:latin typeface="Century Gothic" pitchFamily="34" charset="0"/>
              </a:rPr>
              <a:t>Структура и исполнение безвозмездных поступлений за 2017 г</a:t>
            </a:r>
            <a:endParaRPr lang="ru-RU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0648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563833" y="3308249"/>
            <a:ext cx="205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Century Gothic" pitchFamily="34" charset="0"/>
              </a:rPr>
              <a:t>тыс. рублей</a:t>
            </a:r>
            <a:endParaRPr lang="ru-RU" sz="1200" b="1" dirty="0">
              <a:latin typeface="Century Gothic" pitchFamily="34" charset="0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7020272" y="1340768"/>
            <a:ext cx="432048" cy="3528392"/>
          </a:xfrm>
          <a:prstGeom prst="rightBrace">
            <a:avLst>
              <a:gd name="adj1" fmla="val 49688"/>
              <a:gd name="adj2" fmla="val 2021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932040" y="1340768"/>
            <a:ext cx="208823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Century Gothic" pitchFamily="34" charset="0"/>
              </a:rPr>
              <a:t>Безвозмездные поступления зачислены в размере     </a:t>
            </a:r>
          </a:p>
          <a:p>
            <a:pPr algn="ctr"/>
            <a:r>
              <a:rPr lang="ru-RU" dirty="0" smtClean="0"/>
              <a:t>252 785 т.р.</a:t>
            </a:r>
            <a:endParaRPr lang="ru-RU" dirty="0"/>
          </a:p>
        </p:txBody>
      </p:sp>
      <p:cxnSp>
        <p:nvCxnSpPr>
          <p:cNvPr id="12" name="Соединительная линия уступом 11"/>
          <p:cNvCxnSpPr>
            <a:endCxn id="9" idx="1"/>
          </p:cNvCxnSpPr>
          <p:nvPr/>
        </p:nvCxnSpPr>
        <p:spPr>
          <a:xfrm>
            <a:off x="6228184" y="1340768"/>
            <a:ext cx="1224136" cy="71315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6732240" cy="706090"/>
          </a:xfrm>
          <a:solidFill>
            <a:schemeClr val="accent6">
              <a:lumMod val="5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chemeClr val="bg1"/>
                </a:solidFill>
                <a:latin typeface="Century Gothic" pitchFamily="34" charset="0"/>
              </a:rPr>
              <a:t>Расходы по функциональному разрезу за 2017 г</a:t>
            </a:r>
            <a:endParaRPr lang="ru-RU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52536" y="908720"/>
          <a:ext cx="9396536" cy="5318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1844824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Общегосударственные</a:t>
            </a:r>
          </a:p>
          <a:p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исполнение </a:t>
            </a:r>
            <a:r>
              <a:rPr lang="ru-RU" sz="1600" b="1" dirty="0" smtClean="0"/>
              <a:t>72 057 тыс. руб.</a:t>
            </a:r>
          </a:p>
          <a:p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</a:rPr>
              <a:t>Динамика к 2016 </a:t>
            </a:r>
            <a:r>
              <a:rPr lang="ru-RU" sz="1600" b="1" dirty="0" smtClean="0"/>
              <a:t>108%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6012160" cy="706090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chemeClr val="bg1"/>
                </a:solidFill>
                <a:latin typeface="Century Gothic" pitchFamily="34" charset="0"/>
              </a:rPr>
              <a:t>Направления финансового обеспечения в 2017 г</a:t>
            </a:r>
            <a:endParaRPr lang="ru-RU" sz="1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59" y="1052733"/>
          <a:ext cx="8280919" cy="532774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923089"/>
                <a:gridCol w="1231769"/>
                <a:gridCol w="1014398"/>
                <a:gridCol w="1231769"/>
                <a:gridCol w="879894"/>
              </a:tblGrid>
              <a:tr h="713385">
                <a:tc>
                  <a:txBody>
                    <a:bodyPr/>
                    <a:lstStyle/>
                    <a:p>
                      <a:r>
                        <a:rPr lang="ru-RU" u="none" dirty="0" smtClean="0">
                          <a:solidFill>
                            <a:schemeClr val="bg1"/>
                          </a:solidFill>
                        </a:rPr>
                        <a:t>Наименование показателя</a:t>
                      </a:r>
                      <a:endParaRPr lang="ru-RU" u="non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u="none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endParaRPr lang="ru-RU" u="non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u="none" dirty="0" smtClean="0">
                          <a:solidFill>
                            <a:schemeClr val="bg1"/>
                          </a:solidFill>
                        </a:rPr>
                        <a:t>Факт</a:t>
                      </a:r>
                      <a:endParaRPr lang="ru-RU" u="non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>
                          <a:solidFill>
                            <a:schemeClr val="bg1"/>
                          </a:solidFill>
                        </a:rPr>
                        <a:t>Исполнение</a:t>
                      </a:r>
                      <a:endParaRPr lang="ru-RU" sz="1400" u="non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u="none" dirty="0" smtClean="0">
                          <a:solidFill>
                            <a:schemeClr val="bg1"/>
                          </a:solidFill>
                        </a:rPr>
                        <a:t>Доля в расходах</a:t>
                      </a:r>
                      <a:endParaRPr lang="ru-RU" sz="1400" u="none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1331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latin typeface="Century Gothic" pitchFamily="34" charset="0"/>
                        </a:rPr>
                        <a:t>Расходы на выплаты персоналу 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78 788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66FF"/>
                          </a:solidFill>
                          <a:latin typeface="Century Gothic" pitchFamily="34" charset="0"/>
                        </a:rPr>
                        <a:t>77 194</a:t>
                      </a:r>
                      <a:endParaRPr lang="ru-RU" sz="1400" b="1" dirty="0">
                        <a:solidFill>
                          <a:srgbClr val="0066FF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98%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18%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57750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latin typeface="Century Gothic" pitchFamily="34" charset="0"/>
                        </a:rPr>
                        <a:t>Закупка товаров, работ и услуг для муниципальных</a:t>
                      </a:r>
                      <a:r>
                        <a:rPr lang="ru-RU" sz="1400" kern="12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ru-RU" sz="1400" kern="1200" dirty="0" smtClean="0">
                          <a:latin typeface="Century Gothic" pitchFamily="34" charset="0"/>
                        </a:rPr>
                        <a:t>нужд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106 325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66FF"/>
                          </a:solidFill>
                          <a:latin typeface="Century Gothic" pitchFamily="34" charset="0"/>
                        </a:rPr>
                        <a:t>82 969</a:t>
                      </a:r>
                      <a:endParaRPr lang="ru-RU" sz="1400" b="1" dirty="0">
                        <a:solidFill>
                          <a:srgbClr val="0066FF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C0066"/>
                          </a:solidFill>
                          <a:latin typeface="Century Gothic" pitchFamily="34" charset="0"/>
                        </a:rPr>
                        <a:t>77,9%</a:t>
                      </a:r>
                      <a:endParaRPr lang="ru-RU" sz="1400" b="1" dirty="0">
                        <a:solidFill>
                          <a:srgbClr val="CC0066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20%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57750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latin typeface="Century Gothic" pitchFamily="34" charset="0"/>
                        </a:rPr>
                        <a:t> Социальное обеспечение и иные выплаты населению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13 149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12 735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96,9%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3%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57750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latin typeface="Century Gothic" pitchFamily="34" charset="0"/>
                        </a:rPr>
                        <a:t>Капитальные вложения в объекты муниципальной собственности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194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192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98,8%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-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1331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latin typeface="Century Gothic" pitchFamily="34" charset="0"/>
                        </a:rPr>
                        <a:t>Межбюджетные трансферты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8 726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7 995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91,6%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2%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81529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latin typeface="Century Gothic" pitchFamily="34" charset="0"/>
                        </a:rPr>
                        <a:t> Предоставление субсидий бюджетным, автономным учреждениям и иным некоммерческим организациям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240 553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66FF"/>
                          </a:solidFill>
                          <a:latin typeface="Century Gothic" pitchFamily="34" charset="0"/>
                        </a:rPr>
                        <a:t>232 143</a:t>
                      </a:r>
                      <a:endParaRPr lang="ru-RU" sz="1400" b="1" dirty="0">
                        <a:solidFill>
                          <a:srgbClr val="0066FF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96,5%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54%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1331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ru-RU" sz="1400" kern="1200" dirty="0" smtClean="0">
                          <a:latin typeface="Century Gothic" pitchFamily="34" charset="0"/>
                        </a:rPr>
                        <a:t>Обслуживание муниципального долга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3 066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2 987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97,4%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1%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133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latin typeface="Century Gothic" pitchFamily="34" charset="0"/>
                        </a:rPr>
                        <a:t>Иные бюджетные ассигнования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12 130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7 413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C0066"/>
                          </a:solidFill>
                          <a:latin typeface="Century Gothic" pitchFamily="34" charset="0"/>
                        </a:rPr>
                        <a:t>61,9%</a:t>
                      </a:r>
                      <a:endParaRPr lang="ru-RU" sz="1400" b="1" dirty="0">
                        <a:solidFill>
                          <a:srgbClr val="CC0066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Century Gothic" pitchFamily="34" charset="0"/>
                        </a:rPr>
                        <a:t>2%</a:t>
                      </a:r>
                      <a:endParaRPr lang="ru-RU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1331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kern="1200" dirty="0" smtClean="0">
                          <a:latin typeface="Century Gothic" pitchFamily="34" charset="0"/>
                        </a:rPr>
                        <a:t>ВСЕГО РАСХОДОВ: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itchFamily="34" charset="0"/>
                        </a:rPr>
                        <a:t>462 931</a:t>
                      </a:r>
                      <a:endParaRPr lang="ru-RU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itchFamily="34" charset="0"/>
                        </a:rPr>
                        <a:t>423 628</a:t>
                      </a:r>
                      <a:endParaRPr lang="ru-RU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itchFamily="34" charset="0"/>
                        </a:rPr>
                        <a:t>91,5%</a:t>
                      </a:r>
                      <a:endParaRPr lang="ru-RU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Gothic" pitchFamily="34" charset="0"/>
                        </a:rPr>
                        <a:t>100%</a:t>
                      </a:r>
                      <a:endParaRPr lang="ru-RU" sz="14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888</Words>
  <Application>Microsoft Office PowerPoint</Application>
  <PresentationFormat>Экран (4:3)</PresentationFormat>
  <Paragraphs>276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Исполнение районного бюджета  за 2017 года</vt:lpstr>
      <vt:lpstr>Динамика исполнения налоговых и неналоговых доходов за 2015-2017гг.</vt:lpstr>
      <vt:lpstr>Структура и динамика налоговых доходов за 2016-2017гг</vt:lpstr>
      <vt:lpstr>Структура и динамика неналоговых доходов за 2016-2017гг </vt:lpstr>
      <vt:lpstr>Структура и исполнение безвозмездных поступлений за 2017 г</vt:lpstr>
      <vt:lpstr>Расходы по функциональному разрезу за 2017 г</vt:lpstr>
      <vt:lpstr>Направления финансового обеспечения в 2017 г</vt:lpstr>
      <vt:lpstr>Исполнение расходов получателями бюджетных средств</vt:lpstr>
      <vt:lpstr>РАСХОДЫ ПО МУНИЦИПАЛЬНЫМ ПРОГРАММАМ</vt:lpstr>
      <vt:lpstr>МУНИЦИПАЛЬНЫЕ ЗАИМСТВОВАНИЯ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Усманова Наталья Манулловна</dc:creator>
  <cp:lastModifiedBy>n.usmanova</cp:lastModifiedBy>
  <cp:revision>155</cp:revision>
  <dcterms:created xsi:type="dcterms:W3CDTF">2018-04-10T12:50:02Z</dcterms:created>
  <dcterms:modified xsi:type="dcterms:W3CDTF">2018-04-27T16:33:34Z</dcterms:modified>
</cp:coreProperties>
</file>